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mp4" ContentType="video/mp4"/>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0" r:id="rId1"/>
  </p:sldMasterIdLst>
  <p:notesMasterIdLst>
    <p:notesMasterId r:id="rId41"/>
  </p:notesMasterIdLst>
  <p:sldIdLst>
    <p:sldId id="376" r:id="rId2"/>
    <p:sldId id="386" r:id="rId3"/>
    <p:sldId id="421" r:id="rId4"/>
    <p:sldId id="385" r:id="rId5"/>
    <p:sldId id="388" r:id="rId6"/>
    <p:sldId id="440" r:id="rId7"/>
    <p:sldId id="395" r:id="rId8"/>
    <p:sldId id="378" r:id="rId9"/>
    <p:sldId id="373" r:id="rId10"/>
    <p:sldId id="374" r:id="rId11"/>
    <p:sldId id="377" r:id="rId12"/>
    <p:sldId id="416" r:id="rId13"/>
    <p:sldId id="417" r:id="rId14"/>
    <p:sldId id="419" r:id="rId15"/>
    <p:sldId id="424" r:id="rId16"/>
    <p:sldId id="317" r:id="rId17"/>
    <p:sldId id="375" r:id="rId18"/>
    <p:sldId id="318" r:id="rId19"/>
    <p:sldId id="324" r:id="rId20"/>
    <p:sldId id="289" r:id="rId21"/>
    <p:sldId id="290" r:id="rId22"/>
    <p:sldId id="292" r:id="rId23"/>
    <p:sldId id="293" r:id="rId24"/>
    <p:sldId id="439" r:id="rId25"/>
    <p:sldId id="331" r:id="rId26"/>
    <p:sldId id="333" r:id="rId27"/>
    <p:sldId id="299" r:id="rId28"/>
    <p:sldId id="403" r:id="rId29"/>
    <p:sldId id="300" r:id="rId30"/>
    <p:sldId id="334" r:id="rId31"/>
    <p:sldId id="405" r:id="rId32"/>
    <p:sldId id="363" r:id="rId33"/>
    <p:sldId id="381" r:id="rId34"/>
    <p:sldId id="398" r:id="rId35"/>
    <p:sldId id="380" r:id="rId36"/>
    <p:sldId id="382" r:id="rId37"/>
    <p:sldId id="399" r:id="rId38"/>
    <p:sldId id="401" r:id="rId39"/>
    <p:sldId id="379"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A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autoAdjust="0"/>
    <p:restoredTop sz="94729" autoAdjust="0"/>
  </p:normalViewPr>
  <p:slideViewPr>
    <p:cSldViewPr>
      <p:cViewPr varScale="1">
        <p:scale>
          <a:sx n="105" d="100"/>
          <a:sy n="105" d="100"/>
        </p:scale>
        <p:origin x="1840" y="1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2C8206D-D6B8-4866-BAB4-4BB815915757}" type="datetimeFigureOut">
              <a:rPr lang="en-US" smtClean="0"/>
              <a:pPr/>
              <a:t>11/28/22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C79F8F1-D8FA-447C-8325-2EBF5F6025C4}" type="slidenum">
              <a:rPr lang="en-US" smtClean="0"/>
              <a:pPr/>
              <a:t>‹#›</a:t>
            </a:fld>
            <a:endParaRPr lang="en-US"/>
          </a:p>
        </p:txBody>
      </p:sp>
    </p:spTree>
    <p:extLst>
      <p:ext uri="{BB962C8B-B14F-4D97-AF65-F5344CB8AC3E}">
        <p14:creationId xmlns:p14="http://schemas.microsoft.com/office/powerpoint/2010/main" val="10921709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a:t>Click to edit Master title style</a:t>
            </a:r>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7A84A88E-47A1-4FCA-8F1B-B2A20A297004}" type="datetimeFigureOut">
              <a:rPr lang="en-US" smtClean="0"/>
              <a:pPr/>
              <a:t>11/28/22</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9D2C864-9362-43C7-A136-D9C41D93A96D}"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A84A88E-47A1-4FCA-8F1B-B2A20A297004}" type="datetimeFigureOut">
              <a:rPr lang="en-US" smtClean="0"/>
              <a:pPr/>
              <a:t>11/28/22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3D9831-C463-4A3B-B578-8AD7C237D67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A84A88E-47A1-4FCA-8F1B-B2A20A297004}" type="datetimeFigureOut">
              <a:rPr lang="en-US" smtClean="0"/>
              <a:pPr/>
              <a:t>11/28/22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3D9831-C463-4A3B-B578-8AD7C237D67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A84A88E-47A1-4FCA-8F1B-B2A20A297004}" type="datetimeFigureOut">
              <a:rPr lang="en-US" smtClean="0"/>
              <a:pPr/>
              <a:t>11/28/22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3D9831-C463-4A3B-B578-8AD7C237D67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a:t>Click to edit Master title style</a:t>
            </a:r>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7A84A88E-47A1-4FCA-8F1B-B2A20A297004}" type="datetimeFigureOut">
              <a:rPr lang="en-US" smtClean="0"/>
              <a:pPr/>
              <a:t>11/28/22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3D9831-C463-4A3B-B578-8AD7C237D67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7A84A88E-47A1-4FCA-8F1B-B2A20A297004}" type="datetimeFigureOut">
              <a:rPr lang="en-US" smtClean="0"/>
              <a:pPr/>
              <a:t>11/28/22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3D9831-C463-4A3B-B578-8AD7C237D67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7A84A88E-47A1-4FCA-8F1B-B2A20A297004}" type="datetimeFigureOut">
              <a:rPr lang="en-US" smtClean="0"/>
              <a:pPr/>
              <a:t>11/28/22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3D9831-C463-4A3B-B578-8AD7C237D67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a:t>Click to edit Master title style</a:t>
            </a:r>
          </a:p>
        </p:txBody>
      </p:sp>
      <p:sp>
        <p:nvSpPr>
          <p:cNvPr id="7" name="Date Placeholder 6"/>
          <p:cNvSpPr>
            <a:spLocks noGrp="1"/>
          </p:cNvSpPr>
          <p:nvPr>
            <p:ph type="dt" sz="half" idx="10"/>
          </p:nvPr>
        </p:nvSpPr>
        <p:spPr/>
        <p:txBody>
          <a:bodyPr/>
          <a:lstStyle/>
          <a:p>
            <a:fld id="{7A84A88E-47A1-4FCA-8F1B-B2A20A297004}" type="datetimeFigureOut">
              <a:rPr lang="en-US" smtClean="0"/>
              <a:pPr/>
              <a:t>11/28/22</a:t>
            </a:fld>
            <a:endParaRPr lang="en-US"/>
          </a:p>
        </p:txBody>
      </p:sp>
      <p:sp>
        <p:nvSpPr>
          <p:cNvPr id="8" name="Slide Number Placeholder 7"/>
          <p:cNvSpPr>
            <a:spLocks noGrp="1"/>
          </p:cNvSpPr>
          <p:nvPr>
            <p:ph type="sldNum" sz="quarter" idx="11"/>
          </p:nvPr>
        </p:nvSpPr>
        <p:spPr/>
        <p:txBody>
          <a:bodyPr/>
          <a:lstStyle/>
          <a:p>
            <a:fld id="{A43D9831-C463-4A3B-B578-8AD7C237D67F}"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84A88E-47A1-4FCA-8F1B-B2A20A297004}" type="datetimeFigureOut">
              <a:rPr lang="en-US" smtClean="0"/>
              <a:pPr/>
              <a:t>11/28/22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3D9831-C463-4A3B-B578-8AD7C237D67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a:t>Click to edit Master title style</a:t>
            </a:r>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7A84A88E-47A1-4FCA-8F1B-B2A20A297004}" type="datetimeFigureOut">
              <a:rPr lang="en-US" smtClean="0"/>
              <a:pPr/>
              <a:t>11/28/22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A43D9831-C463-4A3B-B578-8AD7C237D67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a:t>Click to edit Master title style</a:t>
            </a:r>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a:t>Drag picture to placeholder or click icon to add</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7A84A88E-47A1-4FCA-8F1B-B2A20A297004}" type="datetimeFigureOut">
              <a:rPr lang="en-US" smtClean="0"/>
              <a:pPr/>
              <a:t>11/28/22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3D9831-C463-4A3B-B578-8AD7C237D67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a:t>Click to edit Master title style</a:t>
            </a:r>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7A84A88E-47A1-4FCA-8F1B-B2A20A297004}" type="datetimeFigureOut">
              <a:rPr lang="en-US" smtClean="0"/>
              <a:pPr/>
              <a:t>11/28/22</a:t>
            </a:fld>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A43D9831-C463-4A3B-B578-8AD7C237D67F}"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831" r:id="rId1"/>
    <p:sldLayoutId id="2147483832" r:id="rId2"/>
    <p:sldLayoutId id="2147483833" r:id="rId3"/>
    <p:sldLayoutId id="2147483834" r:id="rId4"/>
    <p:sldLayoutId id="2147483835" r:id="rId5"/>
    <p:sldLayoutId id="2147483836" r:id="rId6"/>
    <p:sldLayoutId id="2147483837" r:id="rId7"/>
    <p:sldLayoutId id="2147483838" r:id="rId8"/>
    <p:sldLayoutId id="2147483839" r:id="rId9"/>
    <p:sldLayoutId id="2147483840" r:id="rId10"/>
    <p:sldLayoutId id="214748384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video" Target="../media/media1.mp4"/><Relationship Id="rId1" Type="http://schemas.microsoft.com/office/2007/relationships/media" Target="../media/media1.mp4"/><Relationship Id="rId4" Type="http://schemas.openxmlformats.org/officeDocument/2006/relationships/image" Target="../media/image3.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pic>
        <p:nvPicPr>
          <p:cNvPr id="4" name="Content Placeholder 3" descr="SPORTS-BASKETBALLandCHEER_Hlogo_307c.eps"/>
          <p:cNvPicPr>
            <a:picLocks noGrp="1" noChangeAspect="1"/>
          </p:cNvPicPr>
          <p:nvPr>
            <p:ph idx="1"/>
          </p:nvPr>
        </p:nvPicPr>
        <p:blipFill>
          <a:blip r:embed="rId2">
            <a:extLst>
              <a:ext uri="{28A0092B-C50C-407E-A947-70E740481C1C}">
                <a14:useLocalDpi xmlns:a14="http://schemas.microsoft.com/office/drawing/2010/main" val="0"/>
              </a:ext>
            </a:extLst>
          </a:blip>
          <a:srcRect l="1490" r="1490"/>
          <a:stretch>
            <a:fillRect/>
          </a:stretch>
        </p:blipFill>
        <p:spPr>
          <a:xfrm>
            <a:off x="685800" y="609600"/>
            <a:ext cx="7467600" cy="4525963"/>
          </a:xfrm>
        </p:spPr>
      </p:pic>
    </p:spTree>
    <p:extLst>
      <p:ext uri="{BB962C8B-B14F-4D97-AF65-F5344CB8AC3E}">
        <p14:creationId xmlns:p14="http://schemas.microsoft.com/office/powerpoint/2010/main" val="17619629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noChangeArrowheads="1"/>
          </p:cNvSpPr>
          <p:nvPr>
            <p:ph idx="1"/>
          </p:nvPr>
        </p:nvSpPr>
        <p:spPr bwMode="auto">
          <a:xfrm>
            <a:off x="457200" y="1219200"/>
            <a:ext cx="8229600" cy="4876800"/>
          </a:xfrm>
          <a:prstGeom prst="rect">
            <a:avLst/>
          </a:prstGeom>
          <a:noFill/>
          <a:ln w="9525">
            <a:noFill/>
            <a:miter lim="800000"/>
            <a:headEnd/>
            <a:tailEnd/>
          </a:ln>
        </p:spPr>
        <p:txBody>
          <a:bodyPr/>
          <a:lstStyle/>
          <a:p>
            <a:pPr marL="342900" indent="-342900">
              <a:spcBef>
                <a:spcPct val="20000"/>
              </a:spcBef>
            </a:pPr>
            <a:r>
              <a:rPr lang="en-US" sz="2000" b="1" dirty="0">
                <a:solidFill>
                  <a:srgbClr val="FFFFFF"/>
                </a:solidFill>
              </a:rPr>
              <a:t>4.  Communicate effectively – </a:t>
            </a:r>
            <a:r>
              <a:rPr lang="en-US" sz="2000" dirty="0">
                <a:solidFill>
                  <a:srgbClr val="FFFFFF"/>
                </a:solidFill>
              </a:rPr>
              <a:t>In order to teach the rules, explain drills and teach sportsmanship, you have to be an effective communicator. Likewise, good communication and organization are crucial in keeping parents informed throughout the season. This includes keeping them up to date on practice and game times and having a plan in place each and every practice. You can’t do this on your own, recruit some help.</a:t>
            </a:r>
          </a:p>
          <a:p>
            <a:pPr marL="342900" indent="-342900">
              <a:spcBef>
                <a:spcPct val="20000"/>
              </a:spcBef>
            </a:pPr>
            <a:endParaRPr lang="en-US" sz="2000" dirty="0">
              <a:solidFill>
                <a:srgbClr val="FFFFFF"/>
              </a:solidFill>
            </a:endParaRPr>
          </a:p>
          <a:p>
            <a:pPr marL="342900" indent="-342900">
              <a:spcBef>
                <a:spcPct val="20000"/>
              </a:spcBef>
            </a:pPr>
            <a:r>
              <a:rPr lang="en-US" sz="2000" dirty="0">
                <a:solidFill>
                  <a:srgbClr val="FFFFFF"/>
                </a:solidFill>
              </a:rPr>
              <a:t>5. Lead the team in a devotional every week at the midpoint of practice and an end of game award presentation.</a:t>
            </a:r>
          </a:p>
          <a:p>
            <a:pPr marL="342900" indent="-342900">
              <a:spcBef>
                <a:spcPct val="20000"/>
              </a:spcBef>
            </a:pPr>
            <a:endParaRPr lang="en-US" sz="2000" dirty="0">
              <a:solidFill>
                <a:srgbClr val="FFFFFF"/>
              </a:solidFill>
            </a:endParaRPr>
          </a:p>
          <a:p>
            <a:pPr marL="342900" indent="-342900">
              <a:spcBef>
                <a:spcPct val="20000"/>
              </a:spcBef>
            </a:pPr>
            <a:r>
              <a:rPr lang="en-US" sz="2000" dirty="0">
                <a:solidFill>
                  <a:srgbClr val="FFFFFF"/>
                </a:solidFill>
              </a:rPr>
              <a:t>6. </a:t>
            </a:r>
            <a:r>
              <a:rPr lang="en-US" sz="2000" b="1" dirty="0">
                <a:solidFill>
                  <a:srgbClr val="FFFFFF"/>
                </a:solidFill>
              </a:rPr>
              <a:t>Take the Ministry Safe training</a:t>
            </a:r>
          </a:p>
          <a:p>
            <a:pPr marL="342900" indent="-342900">
              <a:spcBef>
                <a:spcPct val="20000"/>
              </a:spcBef>
            </a:pPr>
            <a:endParaRPr lang="en-US" sz="2000" dirty="0">
              <a:solidFill>
                <a:srgbClr val="FFFFFF"/>
              </a:solidFill>
            </a:endParaRPr>
          </a:p>
          <a:p>
            <a:pPr marL="342900" indent="-342900">
              <a:spcBef>
                <a:spcPct val="20000"/>
              </a:spcBef>
            </a:pPr>
            <a:endParaRPr lang="en-US" sz="2000" b="1" dirty="0">
              <a:solidFill>
                <a:srgbClr val="FFFFFF"/>
              </a:solidFill>
            </a:endParaRPr>
          </a:p>
        </p:txBody>
      </p:sp>
    </p:spTree>
    <p:extLst>
      <p:ext uri="{BB962C8B-B14F-4D97-AF65-F5344CB8AC3E}">
        <p14:creationId xmlns:p14="http://schemas.microsoft.com/office/powerpoint/2010/main" val="522974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ChangeArrowheads="1"/>
          </p:cNvSpPr>
          <p:nvPr/>
        </p:nvSpPr>
        <p:spPr bwMode="auto">
          <a:xfrm>
            <a:off x="457200" y="1752600"/>
            <a:ext cx="8001000" cy="3962400"/>
          </a:xfrm>
          <a:prstGeom prst="rect">
            <a:avLst/>
          </a:prstGeom>
          <a:noFill/>
          <a:ln w="9525">
            <a:noFill/>
            <a:miter lim="800000"/>
            <a:headEnd/>
            <a:tailEnd/>
          </a:ln>
        </p:spPr>
        <p:txBody>
          <a:bodyPr/>
          <a:lstStyle/>
          <a:p>
            <a:pPr marL="457200" indent="-457200">
              <a:spcBef>
                <a:spcPct val="20000"/>
              </a:spcBef>
              <a:buAutoNum type="arabicPeriod"/>
            </a:pPr>
            <a:r>
              <a:rPr lang="en-US" sz="2000" b="1" dirty="0">
                <a:solidFill>
                  <a:srgbClr val="FFFFFF"/>
                </a:solidFill>
              </a:rPr>
              <a:t>Make Central Sports the safest environment for players and volunteers.</a:t>
            </a:r>
          </a:p>
          <a:p>
            <a:pPr marL="457200" indent="-457200">
              <a:spcBef>
                <a:spcPct val="20000"/>
              </a:spcBef>
              <a:buAutoNum type="arabicPeriod"/>
            </a:pPr>
            <a:r>
              <a:rPr lang="en-US" sz="2000" b="1" dirty="0">
                <a:solidFill>
                  <a:srgbClr val="FFFFFF"/>
                </a:solidFill>
              </a:rPr>
              <a:t>Abuse Awareness training – stop before it happens</a:t>
            </a:r>
          </a:p>
          <a:p>
            <a:pPr marL="457200" indent="-457200">
              <a:spcBef>
                <a:spcPct val="20000"/>
              </a:spcBef>
              <a:buAutoNum type="arabicPeriod"/>
            </a:pPr>
            <a:r>
              <a:rPr lang="en-US" sz="2000" b="1" dirty="0">
                <a:solidFill>
                  <a:srgbClr val="FFFFFF"/>
                </a:solidFill>
              </a:rPr>
              <a:t>Make you a more prepared coach and parent.</a:t>
            </a:r>
          </a:p>
          <a:p>
            <a:pPr marL="457200" indent="-457200">
              <a:spcBef>
                <a:spcPct val="20000"/>
              </a:spcBef>
              <a:buAutoNum type="arabicPeriod"/>
            </a:pPr>
            <a:r>
              <a:rPr lang="en-US" sz="2000" b="1" dirty="0">
                <a:solidFill>
                  <a:srgbClr val="FFFFFF"/>
                </a:solidFill>
              </a:rPr>
              <a:t>Watch the video and take the test – about 45 minutes total</a:t>
            </a:r>
          </a:p>
          <a:p>
            <a:pPr marL="457200" indent="-457200">
              <a:spcBef>
                <a:spcPct val="20000"/>
              </a:spcBef>
              <a:buAutoNum type="arabicPeriod"/>
            </a:pPr>
            <a:r>
              <a:rPr lang="en-US" sz="2000" b="1" dirty="0">
                <a:solidFill>
                  <a:srgbClr val="FFFFFF"/>
                </a:solidFill>
              </a:rPr>
              <a:t>It is good for 2 years.</a:t>
            </a:r>
          </a:p>
          <a:p>
            <a:pPr marL="457200" indent="-457200">
              <a:spcBef>
                <a:spcPct val="20000"/>
              </a:spcBef>
              <a:buAutoNum type="arabicPeriod"/>
            </a:pPr>
            <a:r>
              <a:rPr lang="en-US" sz="2000" b="1" dirty="0">
                <a:solidFill>
                  <a:srgbClr val="FFFFFF"/>
                </a:solidFill>
              </a:rPr>
              <a:t>It will help protect your kids, you, and the church</a:t>
            </a:r>
          </a:p>
          <a:p>
            <a:pPr marL="457200" indent="-457200">
              <a:spcBef>
                <a:spcPct val="20000"/>
              </a:spcBef>
              <a:buAutoNum type="arabicPeriod"/>
            </a:pPr>
            <a:r>
              <a:rPr lang="en-US" sz="2000" b="1" dirty="0">
                <a:solidFill>
                  <a:srgbClr val="FFFFFF"/>
                </a:solidFill>
              </a:rPr>
              <a:t>You will receive a link in an email and ask that you complete it within a week upon receiving it.</a:t>
            </a:r>
          </a:p>
          <a:p>
            <a:pPr marL="457200" indent="-457200">
              <a:spcBef>
                <a:spcPct val="20000"/>
              </a:spcBef>
              <a:buAutoNum type="arabicPeriod"/>
            </a:pPr>
            <a:r>
              <a:rPr lang="en-US" sz="2000" b="1" dirty="0">
                <a:solidFill>
                  <a:srgbClr val="FFFFFF"/>
                </a:solidFill>
              </a:rPr>
              <a:t>This will make this program the safest and it can possibly be.</a:t>
            </a:r>
          </a:p>
        </p:txBody>
      </p:sp>
      <p:sp>
        <p:nvSpPr>
          <p:cNvPr id="3" name="TextBox 2"/>
          <p:cNvSpPr txBox="1"/>
          <p:nvPr/>
        </p:nvSpPr>
        <p:spPr>
          <a:xfrm>
            <a:off x="914400" y="914400"/>
            <a:ext cx="6934200" cy="400110"/>
          </a:xfrm>
          <a:prstGeom prst="rect">
            <a:avLst/>
          </a:prstGeom>
          <a:noFill/>
        </p:spPr>
        <p:txBody>
          <a:bodyPr wrap="square" rtlCol="0">
            <a:spAutoFit/>
          </a:bodyPr>
          <a:lstStyle/>
          <a:p>
            <a:pPr algn="ctr"/>
            <a:r>
              <a:rPr lang="en-US" sz="2000" b="1" i="1" dirty="0"/>
              <a:t>Ministry Safe Training</a:t>
            </a:r>
          </a:p>
        </p:txBody>
      </p:sp>
    </p:spTree>
    <p:extLst>
      <p:ext uri="{BB962C8B-B14F-4D97-AF65-F5344CB8AC3E}">
        <p14:creationId xmlns:p14="http://schemas.microsoft.com/office/powerpoint/2010/main" val="941249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2"/>
          <p:cNvSpPr txBox="1">
            <a:spLocks noChangeArrowheads="1"/>
          </p:cNvSpPr>
          <p:nvPr/>
        </p:nvSpPr>
        <p:spPr>
          <a:xfrm>
            <a:off x="1066800" y="762000"/>
            <a:ext cx="7239000" cy="731838"/>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1" i="0" u="none" strike="noStrike" kern="1200" cap="none" spc="0" normalizeH="0" baseline="0" noProof="0" dirty="0">
                <a:ln>
                  <a:noFill/>
                </a:ln>
                <a:solidFill>
                  <a:srgbClr val="FFFFFF"/>
                </a:solidFill>
                <a:effectLst/>
                <a:uLnTx/>
                <a:uFillTx/>
                <a:ea typeface="+mj-ea"/>
                <a:cs typeface="+mj-cs"/>
              </a:rPr>
              <a:t>End of Season Awards</a:t>
            </a:r>
          </a:p>
        </p:txBody>
      </p:sp>
      <p:sp>
        <p:nvSpPr>
          <p:cNvPr id="11" name="Rectangle 10"/>
          <p:cNvSpPr>
            <a:spLocks noChangeArrowheads="1"/>
          </p:cNvSpPr>
          <p:nvPr/>
        </p:nvSpPr>
        <p:spPr bwMode="auto">
          <a:xfrm>
            <a:off x="533400" y="1493838"/>
            <a:ext cx="8229600" cy="457200"/>
          </a:xfrm>
          <a:prstGeom prst="rect">
            <a:avLst/>
          </a:prstGeom>
          <a:noFill/>
          <a:ln w="9525">
            <a:noFill/>
            <a:miter lim="800000"/>
            <a:headEnd/>
            <a:tailEnd/>
          </a:ln>
        </p:spPr>
        <p:txBody>
          <a:bodyPr/>
          <a:lstStyle/>
          <a:p>
            <a:pPr marL="342900" indent="-342900">
              <a:lnSpc>
                <a:spcPct val="90000"/>
              </a:lnSpc>
              <a:spcBef>
                <a:spcPct val="20000"/>
              </a:spcBef>
              <a:buFontTx/>
              <a:buChar char="•"/>
            </a:pPr>
            <a:r>
              <a:rPr lang="en-US" sz="2000" dirty="0">
                <a:solidFill>
                  <a:srgbClr val="FFFFFF"/>
                </a:solidFill>
              </a:rPr>
              <a:t>At the end of the season each player will receive an award for their strength or improvement for the season.</a:t>
            </a:r>
          </a:p>
        </p:txBody>
      </p:sp>
      <p:sp>
        <p:nvSpPr>
          <p:cNvPr id="21" name="Rectangle 15"/>
          <p:cNvSpPr>
            <a:spLocks noChangeArrowheads="1"/>
          </p:cNvSpPr>
          <p:nvPr/>
        </p:nvSpPr>
        <p:spPr bwMode="auto">
          <a:xfrm>
            <a:off x="533400" y="2764735"/>
            <a:ext cx="8153400" cy="685800"/>
          </a:xfrm>
          <a:prstGeom prst="rect">
            <a:avLst/>
          </a:prstGeom>
          <a:noFill/>
          <a:ln w="9525">
            <a:noFill/>
            <a:miter lim="800000"/>
            <a:headEnd/>
            <a:tailEnd/>
          </a:ln>
        </p:spPr>
        <p:txBody>
          <a:bodyPr/>
          <a:lstStyle/>
          <a:p>
            <a:pPr marL="342900" indent="-342900">
              <a:lnSpc>
                <a:spcPct val="90000"/>
              </a:lnSpc>
              <a:spcBef>
                <a:spcPct val="20000"/>
              </a:spcBef>
              <a:buFontTx/>
              <a:buChar char="•"/>
            </a:pPr>
            <a:r>
              <a:rPr lang="en-US" sz="2000" dirty="0">
                <a:solidFill>
                  <a:srgbClr val="FFFFFF"/>
                </a:solidFill>
              </a:rPr>
              <a:t>This is not an MVP, it is to highlight each players ability throughout the season.  There is not an award or button at the end of each game.</a:t>
            </a:r>
          </a:p>
          <a:p>
            <a:pPr marL="342900" indent="-342900">
              <a:lnSpc>
                <a:spcPct val="90000"/>
              </a:lnSpc>
              <a:spcBef>
                <a:spcPct val="20000"/>
              </a:spcBef>
              <a:buFontTx/>
              <a:buChar char="•"/>
            </a:pPr>
            <a:r>
              <a:rPr lang="en-US" sz="2000" b="1" dirty="0">
                <a:solidFill>
                  <a:srgbClr val="FFFFFF"/>
                </a:solidFill>
              </a:rPr>
              <a:t>THESE ARE DUE BY FEBRUARY 2ND AT THE LATEST. IF YOU DO NOT TURN THEM IN, YOUR TEAM WILL GET BLANK MEDALS.</a:t>
            </a:r>
          </a:p>
        </p:txBody>
      </p:sp>
      <p:sp>
        <p:nvSpPr>
          <p:cNvPr id="2" name="TextBox 1"/>
          <p:cNvSpPr txBox="1"/>
          <p:nvPr/>
        </p:nvSpPr>
        <p:spPr>
          <a:xfrm>
            <a:off x="800100" y="4419600"/>
            <a:ext cx="7772400" cy="2031325"/>
          </a:xfrm>
          <a:prstGeom prst="rect">
            <a:avLst/>
          </a:prstGeom>
          <a:noFill/>
        </p:spPr>
        <p:txBody>
          <a:bodyPr wrap="square" rtlCol="0">
            <a:spAutoFit/>
          </a:bodyPr>
          <a:lstStyle/>
          <a:p>
            <a:r>
              <a:rPr lang="en-US" dirty="0"/>
              <a:t>Offense</a:t>
            </a:r>
          </a:p>
          <a:p>
            <a:r>
              <a:rPr lang="en-US" dirty="0"/>
              <a:t>Defense</a:t>
            </a:r>
          </a:p>
          <a:p>
            <a:r>
              <a:rPr lang="en-US" dirty="0"/>
              <a:t>Hustle</a:t>
            </a:r>
          </a:p>
          <a:p>
            <a:r>
              <a:rPr lang="en-US" dirty="0"/>
              <a:t>Sportsmanship</a:t>
            </a:r>
          </a:p>
          <a:p>
            <a:r>
              <a:rPr lang="en-US" dirty="0"/>
              <a:t>Shooting</a:t>
            </a:r>
          </a:p>
          <a:p>
            <a:r>
              <a:rPr lang="en-US" dirty="0"/>
              <a:t>Dribbling</a:t>
            </a:r>
          </a:p>
          <a:p>
            <a:r>
              <a:rPr lang="en-US" dirty="0"/>
              <a:t>Rebounding</a:t>
            </a:r>
          </a:p>
        </p:txBody>
      </p:sp>
    </p:spTree>
    <p:extLst>
      <p:ext uri="{BB962C8B-B14F-4D97-AF65-F5344CB8AC3E}">
        <p14:creationId xmlns:p14="http://schemas.microsoft.com/office/powerpoint/2010/main" val="1000164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2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2"/>
          <p:cNvSpPr txBox="1">
            <a:spLocks noChangeArrowheads="1"/>
          </p:cNvSpPr>
          <p:nvPr/>
        </p:nvSpPr>
        <p:spPr>
          <a:xfrm>
            <a:off x="1066800" y="762000"/>
            <a:ext cx="7239000" cy="731838"/>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1" i="0" u="none" strike="noStrike" kern="1200" cap="none" spc="0" normalizeH="0" baseline="0" noProof="0" dirty="0">
                <a:ln>
                  <a:noFill/>
                </a:ln>
                <a:solidFill>
                  <a:srgbClr val="FFFFFF"/>
                </a:solidFill>
                <a:effectLst/>
                <a:uLnTx/>
                <a:uFillTx/>
                <a:ea typeface="+mj-ea"/>
                <a:cs typeface="+mj-cs"/>
              </a:rPr>
              <a:t>End of Year Party</a:t>
            </a:r>
          </a:p>
        </p:txBody>
      </p:sp>
      <p:sp>
        <p:nvSpPr>
          <p:cNvPr id="21" name="Rectangle 15"/>
          <p:cNvSpPr>
            <a:spLocks noChangeArrowheads="1"/>
          </p:cNvSpPr>
          <p:nvPr/>
        </p:nvSpPr>
        <p:spPr bwMode="auto">
          <a:xfrm>
            <a:off x="533400" y="1600200"/>
            <a:ext cx="8153400" cy="685800"/>
          </a:xfrm>
          <a:prstGeom prst="rect">
            <a:avLst/>
          </a:prstGeom>
          <a:noFill/>
          <a:ln w="9525">
            <a:noFill/>
            <a:miter lim="800000"/>
            <a:headEnd/>
            <a:tailEnd/>
          </a:ln>
        </p:spPr>
        <p:txBody>
          <a:bodyPr/>
          <a:lstStyle/>
          <a:p>
            <a:pPr marL="342900" indent="-342900">
              <a:lnSpc>
                <a:spcPct val="90000"/>
              </a:lnSpc>
              <a:spcBef>
                <a:spcPct val="20000"/>
              </a:spcBef>
              <a:buFontTx/>
              <a:buChar char="•"/>
            </a:pPr>
            <a:r>
              <a:rPr lang="en-US" sz="2000" dirty="0">
                <a:solidFill>
                  <a:srgbClr val="FFFFFF"/>
                </a:solidFill>
              </a:rPr>
              <a:t>After your final game</a:t>
            </a:r>
          </a:p>
          <a:p>
            <a:pPr marL="342900" indent="-342900">
              <a:lnSpc>
                <a:spcPct val="90000"/>
              </a:lnSpc>
              <a:spcBef>
                <a:spcPct val="20000"/>
              </a:spcBef>
              <a:buFontTx/>
              <a:buChar char="•"/>
            </a:pPr>
            <a:r>
              <a:rPr lang="en-US" sz="2000" dirty="0">
                <a:solidFill>
                  <a:srgbClr val="FFFFFF"/>
                </a:solidFill>
              </a:rPr>
              <a:t>In your locker room</a:t>
            </a:r>
          </a:p>
          <a:p>
            <a:pPr marL="342900" indent="-342900">
              <a:lnSpc>
                <a:spcPct val="90000"/>
              </a:lnSpc>
              <a:spcBef>
                <a:spcPct val="20000"/>
              </a:spcBef>
              <a:buFontTx/>
              <a:buChar char="•"/>
            </a:pPr>
            <a:r>
              <a:rPr lang="en-US" sz="2000" dirty="0">
                <a:solidFill>
                  <a:srgbClr val="FFFFFF"/>
                </a:solidFill>
              </a:rPr>
              <a:t>3 pizzas per team</a:t>
            </a:r>
          </a:p>
          <a:p>
            <a:pPr marL="342900" indent="-342900">
              <a:lnSpc>
                <a:spcPct val="90000"/>
              </a:lnSpc>
              <a:spcBef>
                <a:spcPct val="20000"/>
              </a:spcBef>
              <a:buFontTx/>
              <a:buChar char="•"/>
            </a:pPr>
            <a:r>
              <a:rPr lang="en-US" sz="2000" dirty="0">
                <a:solidFill>
                  <a:srgbClr val="FFFFFF"/>
                </a:solidFill>
              </a:rPr>
              <a:t>Players will get basketballs, coaches will get their gift, FUN for all</a:t>
            </a:r>
          </a:p>
          <a:p>
            <a:pPr marL="342900" indent="-342900">
              <a:lnSpc>
                <a:spcPct val="90000"/>
              </a:lnSpc>
              <a:spcBef>
                <a:spcPct val="20000"/>
              </a:spcBef>
              <a:buFontTx/>
              <a:buChar char="•"/>
            </a:pPr>
            <a:r>
              <a:rPr lang="en-US" sz="2000" dirty="0">
                <a:solidFill>
                  <a:srgbClr val="FFFFFF"/>
                </a:solidFill>
              </a:rPr>
              <a:t>FREE!!</a:t>
            </a:r>
          </a:p>
          <a:p>
            <a:pPr marL="342900" indent="-342900">
              <a:lnSpc>
                <a:spcPct val="90000"/>
              </a:lnSpc>
              <a:spcBef>
                <a:spcPct val="20000"/>
              </a:spcBef>
              <a:buFontTx/>
              <a:buChar char="•"/>
            </a:pPr>
            <a:endParaRPr lang="en-US" sz="2000" dirty="0">
              <a:solidFill>
                <a:srgbClr val="FFFFFF"/>
              </a:solidFill>
            </a:endParaRPr>
          </a:p>
          <a:p>
            <a:pPr>
              <a:lnSpc>
                <a:spcPct val="90000"/>
              </a:lnSpc>
              <a:spcBef>
                <a:spcPct val="20000"/>
              </a:spcBef>
            </a:pPr>
            <a:endParaRPr lang="en-US" sz="2000" dirty="0">
              <a:solidFill>
                <a:srgbClr val="FFFFFF"/>
              </a:solidFill>
            </a:endParaRPr>
          </a:p>
        </p:txBody>
      </p:sp>
    </p:spTree>
    <p:extLst>
      <p:ext uri="{BB962C8B-B14F-4D97-AF65-F5344CB8AC3E}">
        <p14:creationId xmlns:p14="http://schemas.microsoft.com/office/powerpoint/2010/main" val="1402911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2"/>
          <p:cNvSpPr txBox="1">
            <a:spLocks noChangeArrowheads="1"/>
          </p:cNvSpPr>
          <p:nvPr/>
        </p:nvSpPr>
        <p:spPr>
          <a:xfrm>
            <a:off x="1066800" y="762000"/>
            <a:ext cx="7239000" cy="731838"/>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b="1" dirty="0">
                <a:solidFill>
                  <a:srgbClr val="FFFFFF"/>
                </a:solidFill>
                <a:ea typeface="+mj-ea"/>
                <a:cs typeface="+mj-cs"/>
              </a:rPr>
              <a:t>Rosters</a:t>
            </a:r>
            <a:endParaRPr kumimoji="0" lang="en-US" sz="2800" b="1" i="0" u="none" strike="noStrike" kern="1200" cap="none" spc="0" normalizeH="0" baseline="0" noProof="0" dirty="0">
              <a:ln>
                <a:noFill/>
              </a:ln>
              <a:solidFill>
                <a:srgbClr val="FFFFFF"/>
              </a:solidFill>
              <a:effectLst/>
              <a:uLnTx/>
              <a:uFillTx/>
              <a:ea typeface="+mj-ea"/>
              <a:cs typeface="+mj-cs"/>
            </a:endParaRPr>
          </a:p>
        </p:txBody>
      </p:sp>
      <p:sp>
        <p:nvSpPr>
          <p:cNvPr id="21" name="Rectangle 15"/>
          <p:cNvSpPr>
            <a:spLocks noChangeArrowheads="1"/>
          </p:cNvSpPr>
          <p:nvPr/>
        </p:nvSpPr>
        <p:spPr bwMode="auto">
          <a:xfrm>
            <a:off x="533400" y="1600200"/>
            <a:ext cx="8153400" cy="685800"/>
          </a:xfrm>
          <a:prstGeom prst="rect">
            <a:avLst/>
          </a:prstGeom>
          <a:noFill/>
          <a:ln w="9525">
            <a:noFill/>
            <a:miter lim="800000"/>
            <a:headEnd/>
            <a:tailEnd/>
          </a:ln>
        </p:spPr>
        <p:txBody>
          <a:bodyPr/>
          <a:lstStyle/>
          <a:p>
            <a:pPr marL="342900" indent="-342900">
              <a:lnSpc>
                <a:spcPct val="90000"/>
              </a:lnSpc>
              <a:spcBef>
                <a:spcPct val="20000"/>
              </a:spcBef>
              <a:buFontTx/>
              <a:buChar char="•"/>
            </a:pPr>
            <a:r>
              <a:rPr lang="en-US" sz="2000" dirty="0">
                <a:solidFill>
                  <a:srgbClr val="FFFFFF"/>
                </a:solidFill>
              </a:rPr>
              <a:t>Look over your roster carefully</a:t>
            </a:r>
          </a:p>
          <a:p>
            <a:pPr marL="342900" indent="-342900">
              <a:lnSpc>
                <a:spcPct val="90000"/>
              </a:lnSpc>
              <a:spcBef>
                <a:spcPct val="20000"/>
              </a:spcBef>
              <a:buFontTx/>
              <a:buChar char="•"/>
            </a:pPr>
            <a:r>
              <a:rPr lang="en-US" sz="2000" dirty="0">
                <a:solidFill>
                  <a:srgbClr val="FFFFFF"/>
                </a:solidFill>
              </a:rPr>
              <a:t>You will notice they are not in a ranked order</a:t>
            </a:r>
          </a:p>
          <a:p>
            <a:pPr marL="342900" indent="-342900">
              <a:lnSpc>
                <a:spcPct val="90000"/>
              </a:lnSpc>
              <a:spcBef>
                <a:spcPct val="20000"/>
              </a:spcBef>
              <a:buFontTx/>
              <a:buChar char="•"/>
            </a:pPr>
            <a:r>
              <a:rPr lang="en-US" sz="2000" dirty="0">
                <a:solidFill>
                  <a:srgbClr val="FFFFFF"/>
                </a:solidFill>
              </a:rPr>
              <a:t>You will determine your players ranking during the first 3 weeks of practice</a:t>
            </a:r>
          </a:p>
          <a:p>
            <a:pPr marL="342900" indent="-342900">
              <a:lnSpc>
                <a:spcPct val="90000"/>
              </a:lnSpc>
              <a:spcBef>
                <a:spcPct val="20000"/>
              </a:spcBef>
              <a:buFontTx/>
              <a:buChar char="•"/>
            </a:pPr>
            <a:r>
              <a:rPr lang="en-US" sz="2000" dirty="0">
                <a:solidFill>
                  <a:srgbClr val="FFFFFF"/>
                </a:solidFill>
              </a:rPr>
              <a:t>You will send us rankings 1-10 (1=best) by December 15th or we will rank them for you.</a:t>
            </a:r>
          </a:p>
          <a:p>
            <a:pPr marL="800100" lvl="1" indent="-342900">
              <a:lnSpc>
                <a:spcPct val="90000"/>
              </a:lnSpc>
              <a:spcBef>
                <a:spcPct val="20000"/>
              </a:spcBef>
              <a:buFontTx/>
              <a:buChar char="•"/>
            </a:pPr>
            <a:r>
              <a:rPr lang="en-US" sz="2000" dirty="0">
                <a:solidFill>
                  <a:srgbClr val="FFFFFF"/>
                </a:solidFill>
              </a:rPr>
              <a:t>This will ensure that your rankings are how you want them </a:t>
            </a:r>
          </a:p>
          <a:p>
            <a:pPr marL="342900" indent="-342900">
              <a:lnSpc>
                <a:spcPct val="90000"/>
              </a:lnSpc>
              <a:spcBef>
                <a:spcPct val="20000"/>
              </a:spcBef>
              <a:buFontTx/>
              <a:buChar char="•"/>
            </a:pPr>
            <a:r>
              <a:rPr lang="en-US" sz="2000" dirty="0">
                <a:solidFill>
                  <a:srgbClr val="FFFFFF"/>
                </a:solidFill>
              </a:rPr>
              <a:t>First game starting order = 1, 2, 3, 9, 10</a:t>
            </a:r>
          </a:p>
          <a:p>
            <a:pPr marL="342900" indent="-342900">
              <a:lnSpc>
                <a:spcPct val="90000"/>
              </a:lnSpc>
              <a:spcBef>
                <a:spcPct val="20000"/>
              </a:spcBef>
              <a:buFontTx/>
              <a:buChar char="•"/>
            </a:pPr>
            <a:endParaRPr lang="en-US" sz="2000" dirty="0">
              <a:solidFill>
                <a:srgbClr val="FFFFFF"/>
              </a:solidFill>
            </a:endParaRPr>
          </a:p>
          <a:p>
            <a:pPr>
              <a:lnSpc>
                <a:spcPct val="90000"/>
              </a:lnSpc>
              <a:spcBef>
                <a:spcPct val="20000"/>
              </a:spcBef>
            </a:pPr>
            <a:endParaRPr lang="en-US" sz="2000" dirty="0">
              <a:solidFill>
                <a:srgbClr val="FFFFFF"/>
              </a:solidFill>
            </a:endParaRPr>
          </a:p>
        </p:txBody>
      </p:sp>
    </p:spTree>
    <p:extLst>
      <p:ext uri="{BB962C8B-B14F-4D97-AF65-F5344CB8AC3E}">
        <p14:creationId xmlns:p14="http://schemas.microsoft.com/office/powerpoint/2010/main" val="1652522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EADCAB-61A1-7740-B2A6-2E14809D2C74}"/>
              </a:ext>
            </a:extLst>
          </p:cNvPr>
          <p:cNvSpPr>
            <a:spLocks noGrp="1"/>
          </p:cNvSpPr>
          <p:nvPr>
            <p:ph type="title"/>
          </p:nvPr>
        </p:nvSpPr>
        <p:spPr/>
        <p:txBody>
          <a:bodyPr/>
          <a:lstStyle/>
          <a:p>
            <a:r>
              <a:rPr lang="en-US" dirty="0"/>
              <a:t>Important Dates</a:t>
            </a:r>
          </a:p>
        </p:txBody>
      </p:sp>
      <p:sp>
        <p:nvSpPr>
          <p:cNvPr id="3" name="Content Placeholder 2">
            <a:extLst>
              <a:ext uri="{FF2B5EF4-FFF2-40B4-BE49-F238E27FC236}">
                <a16:creationId xmlns:a16="http://schemas.microsoft.com/office/drawing/2014/main" id="{2766B105-DFDB-AC46-9C7D-740170CA08DA}"/>
              </a:ext>
            </a:extLst>
          </p:cNvPr>
          <p:cNvSpPr>
            <a:spLocks noGrp="1"/>
          </p:cNvSpPr>
          <p:nvPr>
            <p:ph idx="1"/>
          </p:nvPr>
        </p:nvSpPr>
        <p:spPr/>
        <p:txBody>
          <a:bodyPr>
            <a:normAutofit fontScale="92500" lnSpcReduction="10000"/>
          </a:bodyPr>
          <a:lstStyle/>
          <a:p>
            <a:r>
              <a:rPr lang="en-US" dirty="0"/>
              <a:t>First Practice – Week of November 28</a:t>
            </a:r>
            <a:r>
              <a:rPr lang="en-US" baseline="30000" dirty="0"/>
              <a:t>th</a:t>
            </a:r>
            <a:r>
              <a:rPr lang="en-US" dirty="0"/>
              <a:t> </a:t>
            </a:r>
          </a:p>
          <a:p>
            <a:r>
              <a:rPr lang="en-US" dirty="0"/>
              <a:t>Rosters due – December 15th</a:t>
            </a:r>
          </a:p>
          <a:p>
            <a:r>
              <a:rPr lang="en-US" dirty="0"/>
              <a:t>First Game – January 7</a:t>
            </a:r>
            <a:r>
              <a:rPr lang="en-US" baseline="30000" dirty="0"/>
              <a:t>th</a:t>
            </a:r>
          </a:p>
          <a:p>
            <a:r>
              <a:rPr lang="en-US" dirty="0"/>
              <a:t>Picture Weeks – January 14</a:t>
            </a:r>
            <a:r>
              <a:rPr lang="en-US" baseline="30000" dirty="0"/>
              <a:t>th</a:t>
            </a:r>
            <a:r>
              <a:rPr lang="en-US" dirty="0"/>
              <a:t>, 21</a:t>
            </a:r>
            <a:r>
              <a:rPr lang="en-US" baseline="30000" dirty="0"/>
              <a:t>st</a:t>
            </a:r>
            <a:r>
              <a:rPr lang="en-US" dirty="0"/>
              <a:t>, and 28</a:t>
            </a:r>
            <a:r>
              <a:rPr lang="en-US" baseline="30000" dirty="0"/>
              <a:t>th</a:t>
            </a:r>
            <a:r>
              <a:rPr lang="en-US" dirty="0"/>
              <a:t>. </a:t>
            </a:r>
            <a:r>
              <a:rPr lang="en-US" b="1" dirty="0"/>
              <a:t>Be there 15 minutes before your picture time. </a:t>
            </a:r>
          </a:p>
          <a:p>
            <a:r>
              <a:rPr lang="en-US" dirty="0"/>
              <a:t>Medals</a:t>
            </a:r>
            <a:r>
              <a:rPr lang="en-US" baseline="30000" dirty="0"/>
              <a:t> </a:t>
            </a:r>
            <a:r>
              <a:rPr lang="en-US" dirty="0"/>
              <a:t>due – February 2</a:t>
            </a:r>
            <a:r>
              <a:rPr lang="en-US" baseline="30000" dirty="0"/>
              <a:t>nd</a:t>
            </a:r>
            <a:endParaRPr lang="en-US" dirty="0"/>
          </a:p>
          <a:p>
            <a:r>
              <a:rPr lang="en-US" dirty="0"/>
              <a:t>Last Game – February 25</a:t>
            </a:r>
            <a:r>
              <a:rPr lang="en-US" baseline="30000" dirty="0"/>
              <a:t>th</a:t>
            </a:r>
            <a:r>
              <a:rPr lang="en-US" dirty="0"/>
              <a:t> </a:t>
            </a:r>
          </a:p>
          <a:p>
            <a:r>
              <a:rPr lang="en-US" dirty="0"/>
              <a:t>Central Sports Aggie Basketball Game – December 27</a:t>
            </a:r>
            <a:r>
              <a:rPr lang="en-US" baseline="30000" dirty="0"/>
              <a:t>th</a:t>
            </a:r>
            <a:r>
              <a:rPr lang="en-US" dirty="0"/>
              <a:t> (Mavericks vs Rockets)</a:t>
            </a:r>
          </a:p>
          <a:p>
            <a:endParaRPr lang="en-US" dirty="0"/>
          </a:p>
        </p:txBody>
      </p:sp>
    </p:spTree>
    <p:extLst>
      <p:ext uri="{BB962C8B-B14F-4D97-AF65-F5344CB8AC3E}">
        <p14:creationId xmlns:p14="http://schemas.microsoft.com/office/powerpoint/2010/main" val="42252141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457200" y="1295400"/>
            <a:ext cx="8229600" cy="715962"/>
          </a:xfrm>
        </p:spPr>
        <p:txBody>
          <a:bodyPr/>
          <a:lstStyle/>
          <a:p>
            <a:pPr eaLnBrk="1" hangingPunct="1">
              <a:defRPr/>
            </a:pPr>
            <a:r>
              <a:rPr lang="en-US" sz="3200" b="1" i="1" dirty="0">
                <a:solidFill>
                  <a:srgbClr val="FFFFFF"/>
                </a:solidFill>
                <a:effectLst>
                  <a:outerShdw blurRad="38100" dist="38100" dir="2700000" algn="tl">
                    <a:srgbClr val="000000">
                      <a:alpha val="43137"/>
                    </a:srgbClr>
                  </a:outerShdw>
                </a:effectLst>
                <a:latin typeface="+mn-lt"/>
              </a:rPr>
              <a:t>Practice Focus</a:t>
            </a:r>
          </a:p>
        </p:txBody>
      </p:sp>
      <p:sp>
        <p:nvSpPr>
          <p:cNvPr id="5" name="Rectangle 9"/>
          <p:cNvSpPr>
            <a:spLocks noChangeArrowheads="1"/>
          </p:cNvSpPr>
          <p:nvPr/>
        </p:nvSpPr>
        <p:spPr bwMode="auto">
          <a:xfrm>
            <a:off x="0" y="3746205"/>
            <a:ext cx="9144000" cy="762000"/>
          </a:xfrm>
          <a:prstGeom prst="rect">
            <a:avLst/>
          </a:prstGeom>
          <a:noFill/>
          <a:ln w="9525">
            <a:noFill/>
            <a:miter lim="800000"/>
            <a:headEnd/>
            <a:tailEnd/>
          </a:ln>
        </p:spPr>
        <p:txBody>
          <a:bodyPr/>
          <a:lstStyle/>
          <a:p>
            <a:pPr marL="342900" indent="-342900">
              <a:spcBef>
                <a:spcPct val="20000"/>
              </a:spcBef>
            </a:pPr>
            <a:r>
              <a:rPr lang="en-US" sz="2800" b="1" dirty="0">
                <a:solidFill>
                  <a:srgbClr val="FFFFFF"/>
                </a:solidFill>
              </a:rPr>
              <a:t>	2. Teach fundamentals through drills</a:t>
            </a:r>
          </a:p>
        </p:txBody>
      </p:sp>
      <p:sp>
        <p:nvSpPr>
          <p:cNvPr id="6" name="Rectangle 10"/>
          <p:cNvSpPr>
            <a:spLocks noChangeArrowheads="1"/>
          </p:cNvSpPr>
          <p:nvPr/>
        </p:nvSpPr>
        <p:spPr bwMode="auto">
          <a:xfrm>
            <a:off x="0" y="2362200"/>
            <a:ext cx="8915400" cy="990600"/>
          </a:xfrm>
          <a:prstGeom prst="rect">
            <a:avLst/>
          </a:prstGeom>
          <a:noFill/>
          <a:ln w="9525">
            <a:noFill/>
            <a:miter lim="800000"/>
            <a:headEnd/>
            <a:tailEnd/>
          </a:ln>
        </p:spPr>
        <p:txBody>
          <a:bodyPr/>
          <a:lstStyle/>
          <a:p>
            <a:pPr marL="342900" indent="-342900">
              <a:spcBef>
                <a:spcPct val="20000"/>
              </a:spcBef>
            </a:pPr>
            <a:r>
              <a:rPr lang="en-US" sz="2800" b="1" dirty="0">
                <a:solidFill>
                  <a:srgbClr val="FFFFFF"/>
                </a:solidFill>
              </a:rPr>
              <a:t>	1. Make every player and parent a welcomed and appreciated part of the team</a:t>
            </a:r>
          </a:p>
        </p:txBody>
      </p:sp>
      <p:sp>
        <p:nvSpPr>
          <p:cNvPr id="12" name="Rectangle 12"/>
          <p:cNvSpPr>
            <a:spLocks noChangeArrowheads="1"/>
          </p:cNvSpPr>
          <p:nvPr/>
        </p:nvSpPr>
        <p:spPr bwMode="auto">
          <a:xfrm>
            <a:off x="0" y="4724400"/>
            <a:ext cx="9144000" cy="609600"/>
          </a:xfrm>
          <a:prstGeom prst="rect">
            <a:avLst/>
          </a:prstGeom>
          <a:noFill/>
          <a:ln w="9525">
            <a:noFill/>
            <a:miter lim="800000"/>
            <a:headEnd/>
            <a:tailEnd/>
          </a:ln>
        </p:spPr>
        <p:txBody>
          <a:bodyPr/>
          <a:lstStyle/>
          <a:p>
            <a:pPr marL="342900" indent="-342900">
              <a:spcBef>
                <a:spcPct val="20000"/>
              </a:spcBef>
            </a:pPr>
            <a:r>
              <a:rPr lang="en-US" sz="2000" b="1" dirty="0">
                <a:solidFill>
                  <a:srgbClr val="FFFFFF"/>
                </a:solidFill>
              </a:rPr>
              <a:t>	</a:t>
            </a:r>
            <a:r>
              <a:rPr lang="en-US" sz="2800" b="1" dirty="0">
                <a:solidFill>
                  <a:srgbClr val="FFFFFF"/>
                </a:solidFill>
              </a:rPr>
              <a:t>3. Share devotions with children and focus on memory verse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1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457200" y="762952"/>
            <a:ext cx="8229600" cy="1065847"/>
          </a:xfrm>
        </p:spPr>
        <p:txBody>
          <a:bodyPr>
            <a:normAutofit fontScale="90000"/>
          </a:bodyPr>
          <a:lstStyle/>
          <a:p>
            <a:pPr eaLnBrk="1" hangingPunct="1">
              <a:defRPr/>
            </a:pPr>
            <a:r>
              <a:rPr lang="en-US" sz="3200" b="1" dirty="0">
                <a:solidFill>
                  <a:srgbClr val="FFFFFF"/>
                </a:solidFill>
                <a:effectLst>
                  <a:outerShdw blurRad="38100" dist="38100" dir="2700000" algn="tl">
                    <a:srgbClr val="000000">
                      <a:alpha val="43137"/>
                    </a:srgbClr>
                  </a:outerShdw>
                </a:effectLst>
                <a:latin typeface="+mn-lt"/>
              </a:rPr>
              <a:t>Practice Breakdown</a:t>
            </a:r>
            <a:br>
              <a:rPr lang="en-US" sz="3200" b="1" dirty="0">
                <a:solidFill>
                  <a:srgbClr val="FFFFFF"/>
                </a:solidFill>
                <a:effectLst>
                  <a:outerShdw blurRad="38100" dist="38100" dir="2700000" algn="tl">
                    <a:srgbClr val="000000">
                      <a:alpha val="43137"/>
                    </a:srgbClr>
                  </a:outerShdw>
                </a:effectLst>
                <a:latin typeface="+mn-lt"/>
              </a:rPr>
            </a:br>
            <a:r>
              <a:rPr lang="en-US" sz="3200" b="1" dirty="0">
                <a:solidFill>
                  <a:srgbClr val="FFFFFF"/>
                </a:solidFill>
                <a:effectLst>
                  <a:outerShdw blurRad="38100" dist="38100" dir="2700000" algn="tl">
                    <a:srgbClr val="000000">
                      <a:alpha val="43137"/>
                    </a:srgbClr>
                  </a:outerShdw>
                </a:effectLst>
                <a:latin typeface="+mn-lt"/>
              </a:rPr>
              <a:t>5-6</a:t>
            </a:r>
            <a:r>
              <a:rPr lang="en-US" sz="3200" b="1" baseline="30000" dirty="0">
                <a:solidFill>
                  <a:srgbClr val="FFFFFF"/>
                </a:solidFill>
                <a:effectLst>
                  <a:outerShdw blurRad="38100" dist="38100" dir="2700000" algn="tl">
                    <a:srgbClr val="000000">
                      <a:alpha val="43137"/>
                    </a:srgbClr>
                  </a:outerShdw>
                </a:effectLst>
                <a:latin typeface="+mn-lt"/>
              </a:rPr>
              <a:t>th</a:t>
            </a:r>
            <a:r>
              <a:rPr lang="en-US" sz="3200" b="1" dirty="0">
                <a:solidFill>
                  <a:srgbClr val="FFFFFF"/>
                </a:solidFill>
                <a:effectLst>
                  <a:outerShdw blurRad="38100" dist="38100" dir="2700000" algn="tl">
                    <a:srgbClr val="000000">
                      <a:alpha val="43137"/>
                    </a:srgbClr>
                  </a:outerShdw>
                </a:effectLst>
                <a:latin typeface="+mn-lt"/>
              </a:rPr>
              <a:t> teams will have a quarter court for most of the season.</a:t>
            </a:r>
          </a:p>
        </p:txBody>
      </p:sp>
      <p:sp>
        <p:nvSpPr>
          <p:cNvPr id="5" name="Rectangle 9"/>
          <p:cNvSpPr>
            <a:spLocks noChangeArrowheads="1"/>
          </p:cNvSpPr>
          <p:nvPr/>
        </p:nvSpPr>
        <p:spPr bwMode="auto">
          <a:xfrm>
            <a:off x="0" y="3962400"/>
            <a:ext cx="9144000" cy="762000"/>
          </a:xfrm>
          <a:prstGeom prst="rect">
            <a:avLst/>
          </a:prstGeom>
          <a:noFill/>
          <a:ln w="9525">
            <a:noFill/>
            <a:miter lim="800000"/>
            <a:headEnd/>
            <a:tailEnd/>
          </a:ln>
        </p:spPr>
        <p:txBody>
          <a:bodyPr/>
          <a:lstStyle/>
          <a:p>
            <a:pPr marL="342900" indent="-342900">
              <a:spcBef>
                <a:spcPct val="20000"/>
              </a:spcBef>
            </a:pPr>
            <a:r>
              <a:rPr lang="en-US" sz="2000" b="1" dirty="0">
                <a:solidFill>
                  <a:srgbClr val="FFFFFF"/>
                </a:solidFill>
              </a:rPr>
              <a:t>	2. Warm-up activity (3-5 minutes) – </a:t>
            </a:r>
            <a:r>
              <a:rPr lang="en-US" sz="2000" dirty="0">
                <a:solidFill>
                  <a:srgbClr val="FFFFFF"/>
                </a:solidFill>
              </a:rPr>
              <a:t>Have players participate in an activity to warm up their muscles.</a:t>
            </a:r>
            <a:endParaRPr lang="en-US" sz="2000" b="1" dirty="0">
              <a:solidFill>
                <a:srgbClr val="FFFFFF"/>
              </a:solidFill>
            </a:endParaRPr>
          </a:p>
        </p:txBody>
      </p:sp>
      <p:sp>
        <p:nvSpPr>
          <p:cNvPr id="6" name="Rectangle 10"/>
          <p:cNvSpPr>
            <a:spLocks noChangeArrowheads="1"/>
          </p:cNvSpPr>
          <p:nvPr/>
        </p:nvSpPr>
        <p:spPr bwMode="auto">
          <a:xfrm>
            <a:off x="0" y="2057400"/>
            <a:ext cx="9144000" cy="381000"/>
          </a:xfrm>
          <a:prstGeom prst="rect">
            <a:avLst/>
          </a:prstGeom>
          <a:noFill/>
          <a:ln w="9525">
            <a:noFill/>
            <a:miter lim="800000"/>
            <a:headEnd/>
            <a:tailEnd/>
          </a:ln>
        </p:spPr>
        <p:txBody>
          <a:bodyPr/>
          <a:lstStyle/>
          <a:p>
            <a:pPr marL="342900" indent="-342900">
              <a:spcBef>
                <a:spcPct val="20000"/>
              </a:spcBef>
            </a:pPr>
            <a:r>
              <a:rPr lang="en-US" sz="2000" b="1" dirty="0">
                <a:solidFill>
                  <a:srgbClr val="FFFFFF"/>
                </a:solidFill>
              </a:rPr>
              <a:t>	1. Pre-Practice Huddle (3-5 minutes)</a:t>
            </a:r>
          </a:p>
        </p:txBody>
      </p:sp>
      <p:sp>
        <p:nvSpPr>
          <p:cNvPr id="7" name="Rectangle 20"/>
          <p:cNvSpPr>
            <a:spLocks noChangeArrowheads="1"/>
          </p:cNvSpPr>
          <p:nvPr/>
        </p:nvSpPr>
        <p:spPr bwMode="auto">
          <a:xfrm>
            <a:off x="457200" y="2514600"/>
            <a:ext cx="8686800" cy="396875"/>
          </a:xfrm>
          <a:prstGeom prst="rect">
            <a:avLst/>
          </a:prstGeom>
          <a:noFill/>
          <a:ln w="9525">
            <a:noFill/>
            <a:miter lim="800000"/>
            <a:headEnd/>
            <a:tailEnd/>
          </a:ln>
        </p:spPr>
        <p:txBody>
          <a:bodyPr wrap="square">
            <a:spAutoFit/>
          </a:bodyPr>
          <a:lstStyle/>
          <a:p>
            <a:pPr lvl="1">
              <a:buFontTx/>
              <a:buChar char="•"/>
            </a:pPr>
            <a:r>
              <a:rPr lang="en-US" sz="2000" dirty="0">
                <a:solidFill>
                  <a:srgbClr val="FFFFFF"/>
                </a:solidFill>
              </a:rPr>
              <a:t> Teach and review rules of the sport throughout the season.</a:t>
            </a:r>
          </a:p>
        </p:txBody>
      </p:sp>
      <p:sp>
        <p:nvSpPr>
          <p:cNvPr id="10" name="Rectangle 21"/>
          <p:cNvSpPr>
            <a:spLocks noChangeArrowheads="1"/>
          </p:cNvSpPr>
          <p:nvPr/>
        </p:nvSpPr>
        <p:spPr bwMode="auto">
          <a:xfrm>
            <a:off x="914400" y="3048000"/>
            <a:ext cx="8229600" cy="701675"/>
          </a:xfrm>
          <a:prstGeom prst="rect">
            <a:avLst/>
          </a:prstGeom>
          <a:noFill/>
          <a:ln w="9525">
            <a:noFill/>
            <a:miter lim="800000"/>
            <a:headEnd/>
            <a:tailEnd/>
          </a:ln>
        </p:spPr>
        <p:txBody>
          <a:bodyPr wrap="square">
            <a:spAutoFit/>
          </a:bodyPr>
          <a:lstStyle/>
          <a:p>
            <a:pPr>
              <a:buFontTx/>
              <a:buChar char="•"/>
            </a:pPr>
            <a:r>
              <a:rPr lang="en-US" dirty="0">
                <a:solidFill>
                  <a:srgbClr val="FFFFFF"/>
                </a:solidFill>
              </a:rPr>
              <a:t> </a:t>
            </a:r>
            <a:r>
              <a:rPr lang="en-US" sz="2000" dirty="0">
                <a:solidFill>
                  <a:srgbClr val="FFFFFF"/>
                </a:solidFill>
              </a:rPr>
              <a:t>Teach and review the proper techniques for each skill involved in basketball.  Introduce no more that two skills per practice</a:t>
            </a:r>
            <a:r>
              <a:rPr lang="en-US" dirty="0">
                <a:solidFill>
                  <a:srgbClr val="FFFFFF"/>
                </a:solidFill>
              </a:rPr>
              <a:t>.</a:t>
            </a:r>
          </a:p>
        </p:txBody>
      </p:sp>
      <p:sp>
        <p:nvSpPr>
          <p:cNvPr id="12" name="Rectangle 12"/>
          <p:cNvSpPr>
            <a:spLocks noChangeArrowheads="1"/>
          </p:cNvSpPr>
          <p:nvPr/>
        </p:nvSpPr>
        <p:spPr bwMode="auto">
          <a:xfrm>
            <a:off x="0" y="4953000"/>
            <a:ext cx="9144000" cy="1066800"/>
          </a:xfrm>
          <a:prstGeom prst="rect">
            <a:avLst/>
          </a:prstGeom>
          <a:noFill/>
          <a:ln w="9525">
            <a:noFill/>
            <a:miter lim="800000"/>
            <a:headEnd/>
            <a:tailEnd/>
          </a:ln>
        </p:spPr>
        <p:txBody>
          <a:bodyPr/>
          <a:lstStyle/>
          <a:p>
            <a:pPr marL="342900" indent="-342900">
              <a:spcBef>
                <a:spcPct val="20000"/>
              </a:spcBef>
            </a:pPr>
            <a:r>
              <a:rPr lang="en-US" sz="2000" b="1" dirty="0">
                <a:solidFill>
                  <a:srgbClr val="FFFFFF"/>
                </a:solidFill>
              </a:rPr>
              <a:t>	3. Practice Skills and Drills (20 minutes) – </a:t>
            </a:r>
            <a:r>
              <a:rPr lang="en-US" sz="2000" dirty="0">
                <a:solidFill>
                  <a:srgbClr val="FFFFFF"/>
                </a:solidFill>
              </a:rPr>
              <a:t>Take the skills that were taught at the pre-practice huddle and implement drills to reinforce learning.  Each skill should be followed up with two to three drills.</a:t>
            </a:r>
            <a:endParaRPr lang="en-US" sz="2000" b="1" dirty="0">
              <a:solidFill>
                <a:srgbClr val="FFFFFF"/>
              </a:solidFill>
            </a:endParaRPr>
          </a:p>
        </p:txBody>
      </p:sp>
    </p:spTree>
    <p:extLst>
      <p:ext uri="{BB962C8B-B14F-4D97-AF65-F5344CB8AC3E}">
        <p14:creationId xmlns:p14="http://schemas.microsoft.com/office/powerpoint/2010/main" val="53924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10" grpId="0"/>
      <p:bldP spid="1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381000" y="1371600"/>
            <a:ext cx="8229600" cy="792162"/>
          </a:xfrm>
        </p:spPr>
        <p:txBody>
          <a:bodyPr/>
          <a:lstStyle/>
          <a:p>
            <a:pPr eaLnBrk="1" hangingPunct="1">
              <a:defRPr/>
            </a:pPr>
            <a:r>
              <a:rPr lang="en-US" sz="3200" b="1" dirty="0">
                <a:solidFill>
                  <a:srgbClr val="FFFFFF"/>
                </a:solidFill>
                <a:effectLst>
                  <a:outerShdw blurRad="38100" dist="38100" dir="2700000" algn="tl">
                    <a:srgbClr val="000000">
                      <a:alpha val="43137"/>
                    </a:srgbClr>
                  </a:outerShdw>
                </a:effectLst>
                <a:latin typeface="+mn-lt"/>
              </a:rPr>
              <a:t>Practice Breakdown</a:t>
            </a:r>
          </a:p>
        </p:txBody>
      </p:sp>
      <p:sp>
        <p:nvSpPr>
          <p:cNvPr id="5" name="Rectangle 4"/>
          <p:cNvSpPr>
            <a:spLocks noChangeArrowheads="1"/>
          </p:cNvSpPr>
          <p:nvPr/>
        </p:nvSpPr>
        <p:spPr bwMode="auto">
          <a:xfrm>
            <a:off x="0" y="3505200"/>
            <a:ext cx="9144000" cy="1219200"/>
          </a:xfrm>
          <a:prstGeom prst="rect">
            <a:avLst/>
          </a:prstGeom>
          <a:noFill/>
          <a:ln w="9525">
            <a:noFill/>
            <a:miter lim="800000"/>
            <a:headEnd/>
            <a:tailEnd/>
          </a:ln>
        </p:spPr>
        <p:txBody>
          <a:bodyPr/>
          <a:lstStyle/>
          <a:p>
            <a:pPr marL="342900" indent="-342900">
              <a:spcBef>
                <a:spcPct val="20000"/>
              </a:spcBef>
            </a:pPr>
            <a:r>
              <a:rPr lang="en-US" sz="2000" b="1" dirty="0">
                <a:solidFill>
                  <a:srgbClr val="FFFFFF"/>
                </a:solidFill>
              </a:rPr>
              <a:t>	5. Scrimmage (20 minutes) – </a:t>
            </a:r>
            <a:r>
              <a:rPr lang="en-US" sz="2000" dirty="0">
                <a:solidFill>
                  <a:srgbClr val="FFFFFF"/>
                </a:solidFill>
              </a:rPr>
              <a:t>Game simulations are a great way for players to practice skills they have been taught.  This also gives you time to coach technique and strategy.</a:t>
            </a:r>
            <a:endParaRPr lang="en-US" sz="2000" b="1" dirty="0">
              <a:solidFill>
                <a:srgbClr val="FFFFFF"/>
              </a:solidFill>
            </a:endParaRPr>
          </a:p>
        </p:txBody>
      </p:sp>
      <p:sp>
        <p:nvSpPr>
          <p:cNvPr id="6" name="Rectangle 5"/>
          <p:cNvSpPr>
            <a:spLocks noChangeArrowheads="1"/>
          </p:cNvSpPr>
          <p:nvPr/>
        </p:nvSpPr>
        <p:spPr bwMode="auto">
          <a:xfrm>
            <a:off x="0" y="4953000"/>
            <a:ext cx="9144000" cy="1143000"/>
          </a:xfrm>
          <a:prstGeom prst="rect">
            <a:avLst/>
          </a:prstGeom>
          <a:noFill/>
          <a:ln w="9525">
            <a:noFill/>
            <a:miter lim="800000"/>
            <a:headEnd/>
            <a:tailEnd/>
          </a:ln>
        </p:spPr>
        <p:txBody>
          <a:bodyPr/>
          <a:lstStyle/>
          <a:p>
            <a:pPr marL="342900" indent="-342900">
              <a:spcBef>
                <a:spcPct val="20000"/>
              </a:spcBef>
            </a:pPr>
            <a:r>
              <a:rPr lang="en-US" sz="2000" b="1" dirty="0">
                <a:solidFill>
                  <a:srgbClr val="FFFFFF"/>
                </a:solidFill>
              </a:rPr>
              <a:t>	6. Post-practice Huddle (5 minutes) – </a:t>
            </a:r>
            <a:r>
              <a:rPr lang="en-US" sz="2000" dirty="0">
                <a:solidFill>
                  <a:srgbClr val="FFFFFF"/>
                </a:solidFill>
              </a:rPr>
              <a:t> Make any necessary announcements.  After practice is a great time to engage in conversation with the players’ parents.</a:t>
            </a:r>
            <a:endParaRPr lang="en-US" sz="2000" b="1" dirty="0">
              <a:solidFill>
                <a:srgbClr val="FFFFFF"/>
              </a:solidFill>
            </a:endParaRPr>
          </a:p>
        </p:txBody>
      </p:sp>
      <p:sp>
        <p:nvSpPr>
          <p:cNvPr id="7" name="Rectangle 5"/>
          <p:cNvSpPr>
            <a:spLocks noChangeArrowheads="1"/>
          </p:cNvSpPr>
          <p:nvPr/>
        </p:nvSpPr>
        <p:spPr bwMode="auto">
          <a:xfrm>
            <a:off x="0" y="2362200"/>
            <a:ext cx="9144000" cy="762000"/>
          </a:xfrm>
          <a:prstGeom prst="rect">
            <a:avLst/>
          </a:prstGeom>
          <a:noFill/>
          <a:ln w="9525">
            <a:noFill/>
            <a:miter lim="800000"/>
            <a:headEnd/>
            <a:tailEnd/>
          </a:ln>
        </p:spPr>
        <p:txBody>
          <a:bodyPr/>
          <a:lstStyle/>
          <a:p>
            <a:pPr marL="342900" indent="-342900">
              <a:spcBef>
                <a:spcPct val="20000"/>
              </a:spcBef>
            </a:pPr>
            <a:r>
              <a:rPr lang="en-US" sz="2000" b="1" dirty="0">
                <a:solidFill>
                  <a:srgbClr val="FFFFFF"/>
                </a:solidFill>
              </a:rPr>
              <a:t>	4. Mid-Practice Huddle (5-7 minutes) – </a:t>
            </a:r>
            <a:r>
              <a:rPr lang="en-US" sz="2000" dirty="0">
                <a:solidFill>
                  <a:srgbClr val="FFFFFF"/>
                </a:solidFill>
              </a:rPr>
              <a:t>During this time, gather your team together to share the practice specific devotion for the week. Psalm 46:1 “God is our refuge and strength, an ever-present help in trouble.”</a:t>
            </a:r>
            <a:endParaRPr lang="en-US" sz="2000" b="1" dirty="0">
              <a:solidFill>
                <a:srgbClr val="FF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0" y="1585119"/>
            <a:ext cx="9144000" cy="579438"/>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ea typeface="+mj-ea"/>
                <a:cs typeface="+mj-cs"/>
              </a:rPr>
              <a:t>Mid-Practice Huddle</a:t>
            </a:r>
          </a:p>
        </p:txBody>
      </p:sp>
      <p:sp>
        <p:nvSpPr>
          <p:cNvPr id="5" name="Rectangle 3"/>
          <p:cNvSpPr txBox="1">
            <a:spLocks noChangeArrowheads="1"/>
          </p:cNvSpPr>
          <p:nvPr/>
        </p:nvSpPr>
        <p:spPr>
          <a:xfrm>
            <a:off x="390525" y="2590800"/>
            <a:ext cx="8229600" cy="3205162"/>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90000"/>
              </a:lnSpc>
              <a:spcBef>
                <a:spcPct val="20000"/>
              </a:spcBef>
              <a:spcAft>
                <a:spcPts val="0"/>
              </a:spcAft>
              <a:buClrTx/>
              <a:buSzTx/>
              <a:buFontTx/>
              <a:buNone/>
              <a:tabLst/>
              <a:defRPr/>
            </a:pPr>
            <a:r>
              <a:rPr kumimoji="0" lang="en-US" sz="3200" b="0" i="0" u="none" strike="noStrike" kern="1200" cap="none" spc="0" normalizeH="0" baseline="0" noProof="0" dirty="0">
                <a:ln>
                  <a:noFill/>
                </a:ln>
                <a:solidFill>
                  <a:srgbClr val="FFFFFF"/>
                </a:solidFill>
                <a:effectLst/>
                <a:uLnTx/>
                <a:uFillTx/>
                <a:latin typeface="+mn-lt"/>
                <a:ea typeface="+mn-ea"/>
                <a:cs typeface="+mn-cs"/>
              </a:rPr>
              <a:t>	</a:t>
            </a:r>
            <a:r>
              <a:rPr kumimoji="0" lang="en-US" sz="2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mn-lt"/>
                <a:ea typeface="+mn-ea"/>
                <a:cs typeface="+mn-cs"/>
              </a:rPr>
              <a:t>At the midpoint of every practice, you will lead a five- to eight-minute devotion during the mid-practice huddle time.  </a:t>
            </a:r>
          </a:p>
          <a:p>
            <a:pPr marL="342900" marR="0" lvl="0" indent="-342900" algn="l" defTabSz="914400" rtl="0" eaLnBrk="1" fontAlgn="auto" latinLnBrk="0" hangingPunct="1">
              <a:lnSpc>
                <a:spcPct val="90000"/>
              </a:lnSpc>
              <a:spcBef>
                <a:spcPct val="20000"/>
              </a:spcBef>
              <a:spcAft>
                <a:spcPts val="0"/>
              </a:spcAft>
              <a:buClrTx/>
              <a:buSzTx/>
              <a:buFontTx/>
              <a:buNone/>
              <a:tabLst/>
              <a:defRPr/>
            </a:pPr>
            <a:endParaRPr kumimoji="0" lang="en-US" sz="2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mn-lt"/>
              <a:ea typeface="+mn-ea"/>
              <a:cs typeface="+mn-cs"/>
            </a:endParaRPr>
          </a:p>
          <a:p>
            <a:pPr marL="342900" marR="0" lvl="0" indent="-342900" algn="l" defTabSz="914400" rtl="0" eaLnBrk="1" fontAlgn="auto" latinLnBrk="0" hangingPunct="1">
              <a:lnSpc>
                <a:spcPct val="90000"/>
              </a:lnSpc>
              <a:spcBef>
                <a:spcPct val="20000"/>
              </a:spcBef>
              <a:spcAft>
                <a:spcPts val="0"/>
              </a:spcAft>
              <a:buClrTx/>
              <a:buSzTx/>
              <a:buFontTx/>
              <a:buNone/>
              <a:tabLst/>
              <a:defRPr/>
            </a:pPr>
            <a:r>
              <a:rPr kumimoji="0" lang="en-US" sz="2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mn-lt"/>
                <a:ea typeface="+mn-ea"/>
                <a:cs typeface="+mn-cs"/>
              </a:rPr>
              <a:t>	</a:t>
            </a:r>
            <a:endParaRPr kumimoji="0" lang="en-US" sz="2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36576" indent="0" algn="ctr">
              <a:buNone/>
            </a:pPr>
            <a:r>
              <a:rPr lang="en-US" sz="9600" dirty="0">
                <a:latin typeface="Segoe Print" panose="02000800000000000000" pitchFamily="2" charset="0"/>
                <a:ea typeface="Krungthep" panose="02000400000000000000" pitchFamily="2" charset="-34"/>
                <a:cs typeface="Krungthep" panose="02000400000000000000" pitchFamily="2" charset="-34"/>
              </a:rPr>
              <a:t>WHY?</a:t>
            </a:r>
          </a:p>
          <a:p>
            <a:endParaRPr lang="en-US" dirty="0"/>
          </a:p>
        </p:txBody>
      </p:sp>
    </p:spTree>
    <p:extLst>
      <p:ext uri="{BB962C8B-B14F-4D97-AF65-F5344CB8AC3E}">
        <p14:creationId xmlns:p14="http://schemas.microsoft.com/office/powerpoint/2010/main" val="30127521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2"/>
          <p:cNvSpPr txBox="1">
            <a:spLocks noChangeArrowheads="1"/>
          </p:cNvSpPr>
          <p:nvPr/>
        </p:nvSpPr>
        <p:spPr>
          <a:xfrm>
            <a:off x="1066800" y="685800"/>
            <a:ext cx="7239000" cy="731838"/>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1" i="0" u="none" strike="noStrike" kern="1200" cap="none" spc="0" normalizeH="0" baseline="0" noProof="0" dirty="0">
                <a:ln>
                  <a:noFill/>
                </a:ln>
                <a:solidFill>
                  <a:srgbClr val="FFFFFF"/>
                </a:solidFill>
                <a:effectLst/>
                <a:uLnTx/>
                <a:uFillTx/>
                <a:ea typeface="+mj-ea"/>
                <a:cs typeface="+mj-cs"/>
              </a:rPr>
              <a:t>Rules for Central</a:t>
            </a:r>
            <a:r>
              <a:rPr kumimoji="0" lang="en-US" sz="2800" b="1" i="0" u="none" strike="noStrike" kern="1200" cap="none" spc="0" normalizeH="0" noProof="0" dirty="0">
                <a:ln>
                  <a:noFill/>
                </a:ln>
                <a:solidFill>
                  <a:srgbClr val="FFFFFF"/>
                </a:solidFill>
                <a:effectLst/>
                <a:uLnTx/>
                <a:uFillTx/>
                <a:ea typeface="+mj-ea"/>
                <a:cs typeface="+mj-cs"/>
              </a:rPr>
              <a:t> Sports Basketball</a:t>
            </a:r>
            <a:endParaRPr kumimoji="0" lang="en-US" sz="2200" b="1" i="1" u="none" strike="noStrike" kern="1200" cap="none" spc="0" normalizeH="0" baseline="0" noProof="0" dirty="0">
              <a:ln>
                <a:noFill/>
              </a:ln>
              <a:solidFill>
                <a:srgbClr val="FFFFFF"/>
              </a:solidFill>
              <a:effectLst/>
              <a:uLnTx/>
              <a:uFillTx/>
              <a:ea typeface="+mj-ea"/>
              <a:cs typeface="+mj-cs"/>
            </a:endParaRPr>
          </a:p>
        </p:txBody>
      </p:sp>
      <p:sp>
        <p:nvSpPr>
          <p:cNvPr id="6" name="Rectangle 18"/>
          <p:cNvSpPr>
            <a:spLocks noChangeArrowheads="1"/>
          </p:cNvSpPr>
          <p:nvPr/>
        </p:nvSpPr>
        <p:spPr bwMode="auto">
          <a:xfrm>
            <a:off x="457200" y="1600200"/>
            <a:ext cx="8382000" cy="762000"/>
          </a:xfrm>
          <a:prstGeom prst="rect">
            <a:avLst/>
          </a:prstGeom>
          <a:noFill/>
          <a:ln w="9525">
            <a:noFill/>
            <a:miter lim="800000"/>
            <a:headEnd/>
            <a:tailEnd/>
          </a:ln>
        </p:spPr>
        <p:txBody>
          <a:bodyPr/>
          <a:lstStyle/>
          <a:p>
            <a:pPr marL="342900" indent="-342900">
              <a:lnSpc>
                <a:spcPct val="90000"/>
              </a:lnSpc>
              <a:spcBef>
                <a:spcPct val="20000"/>
              </a:spcBef>
              <a:buFont typeface="Symbol" pitchFamily="18" charset="2"/>
              <a:buChar char=""/>
            </a:pPr>
            <a:r>
              <a:rPr lang="en-US" sz="2000" dirty="0">
                <a:solidFill>
                  <a:srgbClr val="FFFFFF"/>
                </a:solidFill>
              </a:rPr>
              <a:t>Interns lead all teams in a devotion at center court before every game.  This sets the tone and focus for the game.  </a:t>
            </a:r>
            <a:r>
              <a:rPr lang="en-US" sz="2000" b="1" dirty="0"/>
              <a:t>For the 1-2 grade </a:t>
            </a:r>
            <a:r>
              <a:rPr lang="en-US" sz="2000" b="1" dirty="0">
                <a:solidFill>
                  <a:srgbClr val="FFFFFF"/>
                </a:solidFill>
              </a:rPr>
              <a:t>coaches will be the referees</a:t>
            </a:r>
            <a:r>
              <a:rPr lang="en-US" sz="2000" dirty="0">
                <a:solidFill>
                  <a:srgbClr val="FFFFFF"/>
                </a:solidFill>
              </a:rPr>
              <a:t>.</a:t>
            </a:r>
          </a:p>
        </p:txBody>
      </p:sp>
      <p:sp>
        <p:nvSpPr>
          <p:cNvPr id="7" name="Rectangle 6"/>
          <p:cNvSpPr>
            <a:spLocks noChangeArrowheads="1"/>
          </p:cNvSpPr>
          <p:nvPr/>
        </p:nvSpPr>
        <p:spPr bwMode="auto">
          <a:xfrm>
            <a:off x="457200" y="2590800"/>
            <a:ext cx="8229600" cy="1066800"/>
          </a:xfrm>
          <a:prstGeom prst="rect">
            <a:avLst/>
          </a:prstGeom>
          <a:noFill/>
          <a:ln w="9525">
            <a:noFill/>
            <a:miter lim="800000"/>
            <a:headEnd/>
            <a:tailEnd/>
          </a:ln>
        </p:spPr>
        <p:txBody>
          <a:bodyPr/>
          <a:lstStyle/>
          <a:p>
            <a:pPr marL="342900" indent="-342900">
              <a:spcBef>
                <a:spcPct val="20000"/>
              </a:spcBef>
              <a:buFont typeface="Symbol" pitchFamily="18" charset="2"/>
              <a:buChar char=""/>
            </a:pPr>
            <a:r>
              <a:rPr lang="en-US" sz="2000" dirty="0">
                <a:solidFill>
                  <a:srgbClr val="FFFFFF"/>
                </a:solidFill>
              </a:rPr>
              <a:t>The visiting team will receive possession first. In jump-ball situations, possessions will alternate.  </a:t>
            </a:r>
          </a:p>
        </p:txBody>
      </p:sp>
      <p:sp>
        <p:nvSpPr>
          <p:cNvPr id="9" name="Rectangle 21"/>
          <p:cNvSpPr>
            <a:spLocks noChangeArrowheads="1"/>
          </p:cNvSpPr>
          <p:nvPr/>
        </p:nvSpPr>
        <p:spPr bwMode="auto">
          <a:xfrm>
            <a:off x="457200" y="3505200"/>
            <a:ext cx="8382000" cy="1219200"/>
          </a:xfrm>
          <a:prstGeom prst="rect">
            <a:avLst/>
          </a:prstGeom>
          <a:noFill/>
          <a:ln w="9525">
            <a:noFill/>
            <a:miter lim="800000"/>
            <a:headEnd/>
            <a:tailEnd/>
          </a:ln>
        </p:spPr>
        <p:txBody>
          <a:bodyPr/>
          <a:lstStyle/>
          <a:p>
            <a:pPr marL="342900" indent="-342900">
              <a:lnSpc>
                <a:spcPct val="90000"/>
              </a:lnSpc>
              <a:spcBef>
                <a:spcPct val="20000"/>
              </a:spcBef>
              <a:buFont typeface="Symbol" pitchFamily="18" charset="2"/>
              <a:buChar char=""/>
            </a:pPr>
            <a:r>
              <a:rPr lang="en-US" sz="2000" dirty="0">
                <a:solidFill>
                  <a:srgbClr val="FFFFFF"/>
                </a:solidFill>
              </a:rPr>
              <a:t>During each segment the clock runs continuously stopping only at the end of each segment for predetermined substitutions. This time should not be treated as a timeout. This allows coaches to line up and match substitutions based on height and ability without wasting valuable game time. </a:t>
            </a:r>
          </a:p>
          <a:p>
            <a:pPr marL="342900" indent="-342900">
              <a:lnSpc>
                <a:spcPct val="90000"/>
              </a:lnSpc>
              <a:spcBef>
                <a:spcPct val="20000"/>
              </a:spcBef>
              <a:buFontTx/>
              <a:buChar char="•"/>
            </a:pPr>
            <a:endParaRPr lang="en-US" sz="2000" dirty="0">
              <a:solidFill>
                <a:srgbClr val="FF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7" grpId="0"/>
      <p:bldP spid="9"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4"/>
          <p:cNvSpPr>
            <a:spLocks noChangeArrowheads="1"/>
          </p:cNvSpPr>
          <p:nvPr/>
        </p:nvSpPr>
        <p:spPr bwMode="auto">
          <a:xfrm>
            <a:off x="533400" y="1905000"/>
            <a:ext cx="8229600" cy="762000"/>
          </a:xfrm>
          <a:prstGeom prst="rect">
            <a:avLst/>
          </a:prstGeom>
          <a:noFill/>
          <a:ln w="9525">
            <a:noFill/>
            <a:miter lim="800000"/>
            <a:headEnd/>
            <a:tailEnd/>
          </a:ln>
        </p:spPr>
        <p:txBody>
          <a:bodyPr/>
          <a:lstStyle/>
          <a:p>
            <a:pPr marL="342900" indent="-342900">
              <a:spcBef>
                <a:spcPct val="20000"/>
              </a:spcBef>
              <a:buFontTx/>
              <a:buChar char="•"/>
            </a:pPr>
            <a:r>
              <a:rPr lang="en-US" sz="2000" dirty="0">
                <a:solidFill>
                  <a:srgbClr val="FFFFFF"/>
                </a:solidFill>
              </a:rPr>
              <a:t>Teams switch goals at halftime.  </a:t>
            </a:r>
          </a:p>
        </p:txBody>
      </p:sp>
      <p:sp>
        <p:nvSpPr>
          <p:cNvPr id="15" name="Rectangle 6"/>
          <p:cNvSpPr>
            <a:spLocks noChangeArrowheads="1"/>
          </p:cNvSpPr>
          <p:nvPr/>
        </p:nvSpPr>
        <p:spPr bwMode="auto">
          <a:xfrm>
            <a:off x="533400" y="2667000"/>
            <a:ext cx="8382000" cy="838200"/>
          </a:xfrm>
          <a:prstGeom prst="rect">
            <a:avLst/>
          </a:prstGeom>
          <a:noFill/>
          <a:ln w="9525">
            <a:noFill/>
            <a:miter lim="800000"/>
            <a:headEnd/>
            <a:tailEnd/>
          </a:ln>
        </p:spPr>
        <p:txBody>
          <a:bodyPr/>
          <a:lstStyle/>
          <a:p>
            <a:pPr marL="342900" indent="-342900">
              <a:spcBef>
                <a:spcPct val="20000"/>
              </a:spcBef>
              <a:buFontTx/>
              <a:buChar char="•"/>
            </a:pPr>
            <a:r>
              <a:rPr lang="en-US" sz="2000" dirty="0">
                <a:solidFill>
                  <a:srgbClr val="FFFFFF"/>
                </a:solidFill>
              </a:rPr>
              <a:t>Any games ending in a tie should remain a tie. This will help keep games on schedule.  </a:t>
            </a:r>
          </a:p>
        </p:txBody>
      </p:sp>
      <p:sp>
        <p:nvSpPr>
          <p:cNvPr id="16" name="Rectangle 7"/>
          <p:cNvSpPr>
            <a:spLocks noChangeArrowheads="1"/>
          </p:cNvSpPr>
          <p:nvPr/>
        </p:nvSpPr>
        <p:spPr bwMode="auto">
          <a:xfrm>
            <a:off x="533400" y="3657600"/>
            <a:ext cx="8284535" cy="838200"/>
          </a:xfrm>
          <a:prstGeom prst="rect">
            <a:avLst/>
          </a:prstGeom>
          <a:noFill/>
          <a:ln w="9525">
            <a:noFill/>
            <a:miter lim="800000"/>
            <a:headEnd/>
            <a:tailEnd/>
          </a:ln>
        </p:spPr>
        <p:txBody>
          <a:bodyPr/>
          <a:lstStyle/>
          <a:p>
            <a:pPr marL="342900" indent="-342900">
              <a:spcBef>
                <a:spcPct val="20000"/>
              </a:spcBef>
              <a:buFontTx/>
              <a:buChar char="•"/>
            </a:pPr>
            <a:r>
              <a:rPr lang="en-US" sz="2000" dirty="0">
                <a:solidFill>
                  <a:srgbClr val="FFFFFF"/>
                </a:solidFill>
              </a:rPr>
              <a:t>No league standings are maintained</a:t>
            </a:r>
          </a:p>
        </p:txBody>
      </p:sp>
      <p:sp>
        <p:nvSpPr>
          <p:cNvPr id="8" name="Rectangle 2"/>
          <p:cNvSpPr txBox="1">
            <a:spLocks noChangeArrowheads="1"/>
          </p:cNvSpPr>
          <p:nvPr/>
        </p:nvSpPr>
        <p:spPr>
          <a:xfrm>
            <a:off x="1066800" y="990600"/>
            <a:ext cx="7239000" cy="731838"/>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1" i="0" u="none" strike="noStrike" kern="1200" cap="none" spc="0" normalizeH="0" baseline="0" noProof="0" dirty="0">
                <a:ln>
                  <a:noFill/>
                </a:ln>
                <a:solidFill>
                  <a:srgbClr val="FFFFFF"/>
                </a:solidFill>
                <a:effectLst/>
                <a:uLnTx/>
                <a:uFillTx/>
                <a:ea typeface="+mj-ea"/>
                <a:cs typeface="+mj-cs"/>
              </a:rPr>
              <a:t>Rules for Central Sports Basketball</a:t>
            </a:r>
          </a:p>
        </p:txBody>
      </p:sp>
      <p:sp>
        <p:nvSpPr>
          <p:cNvPr id="9" name="Rectangle 3"/>
          <p:cNvSpPr txBox="1">
            <a:spLocks noChangeArrowheads="1"/>
          </p:cNvSpPr>
          <p:nvPr/>
        </p:nvSpPr>
        <p:spPr>
          <a:xfrm>
            <a:off x="533400" y="4343400"/>
            <a:ext cx="8229600" cy="990600"/>
          </a:xfrm>
          <a:prstGeom prst="rect">
            <a:avLst/>
          </a:prstGeom>
        </p:spPr>
        <p:txBody>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0" i="0" u="none" strike="noStrike" kern="0" cap="none" spc="0" normalizeH="0" baseline="0" noProof="0" dirty="0">
                <a:ln>
                  <a:noFill/>
                </a:ln>
                <a:solidFill>
                  <a:srgbClr val="FFFFFF"/>
                </a:solidFill>
                <a:effectLst/>
                <a:uLnTx/>
                <a:uFillTx/>
                <a:latin typeface="+mn-lt"/>
                <a:ea typeface="+mn-ea"/>
                <a:cs typeface="+mn-cs"/>
              </a:rPr>
              <a:t>At the end of each segment, the team that receives</a:t>
            </a:r>
            <a:r>
              <a:rPr kumimoji="0" lang="en-US" sz="2000" b="0" i="0" u="none" strike="noStrike" kern="0" cap="none" spc="0" normalizeH="0" noProof="0" dirty="0">
                <a:ln>
                  <a:noFill/>
                </a:ln>
                <a:solidFill>
                  <a:srgbClr val="FFFFFF"/>
                </a:solidFill>
                <a:effectLst/>
                <a:uLnTx/>
                <a:uFillTx/>
                <a:latin typeface="+mn-lt"/>
                <a:ea typeface="+mn-ea"/>
                <a:cs typeface="+mn-cs"/>
              </a:rPr>
              <a:t> the ball </a:t>
            </a:r>
            <a:r>
              <a:rPr lang="en-US" sz="2000" kern="0" dirty="0">
                <a:solidFill>
                  <a:srgbClr val="FFFFFF"/>
                </a:solidFill>
                <a:latin typeface="+mn-lt"/>
              </a:rPr>
              <a:t>next is based upon the direction of the possession arrow. This avoids stalling by the offensive team at the end of a segment.</a:t>
            </a:r>
            <a:endParaRPr kumimoji="0" lang="en-US" sz="2000" b="0" i="0" u="none" strike="noStrike" kern="0" cap="none" spc="0" normalizeH="0" baseline="0" noProof="0" dirty="0">
              <a:ln>
                <a:noFill/>
              </a:ln>
              <a:solidFill>
                <a:srgbClr val="FFFFFF"/>
              </a:solidFill>
              <a:effectLst/>
              <a:uLnTx/>
              <a:uFillTx/>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par>
                          <p:cTn id="15" fill="hold">
                            <p:stCondLst>
                              <p:cond delay="0"/>
                            </p:stCondLst>
                            <p:childTnLst>
                              <p:par>
                                <p:cTn id="16" presetID="1" presetClass="entr" presetSubtype="0" fill="hold" grpId="0" nodeType="afterEffect">
                                  <p:stCondLst>
                                    <p:cond delay="0"/>
                                  </p:stCondLst>
                                  <p:childTnLst>
                                    <p:set>
                                      <p:cBhvr>
                                        <p:cTn id="17"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5" grpId="0"/>
      <p:bldP spid="16" grpId="0"/>
      <p:bldP spid="9"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2"/>
          <p:cNvSpPr txBox="1">
            <a:spLocks noChangeArrowheads="1"/>
          </p:cNvSpPr>
          <p:nvPr/>
        </p:nvSpPr>
        <p:spPr>
          <a:xfrm>
            <a:off x="1066800" y="685800"/>
            <a:ext cx="7239000" cy="731838"/>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1" i="0" u="none" strike="noStrike" kern="1200" cap="none" spc="0" normalizeH="0" baseline="0" noProof="0" dirty="0">
                <a:ln>
                  <a:noFill/>
                </a:ln>
                <a:solidFill>
                  <a:srgbClr val="FFFFFF"/>
                </a:solidFill>
                <a:effectLst/>
                <a:uLnTx/>
                <a:uFillTx/>
                <a:ea typeface="+mj-ea"/>
                <a:cs typeface="+mj-cs"/>
              </a:rPr>
              <a:t>Rules for</a:t>
            </a:r>
            <a:r>
              <a:rPr kumimoji="0" lang="en-US" sz="2800" b="1" i="0" u="none" strike="noStrike" kern="1200" cap="none" spc="0" normalizeH="0" noProof="0" dirty="0">
                <a:ln>
                  <a:noFill/>
                </a:ln>
                <a:solidFill>
                  <a:srgbClr val="FFFFFF"/>
                </a:solidFill>
                <a:effectLst/>
                <a:uLnTx/>
                <a:uFillTx/>
                <a:ea typeface="+mj-ea"/>
                <a:cs typeface="+mj-cs"/>
              </a:rPr>
              <a:t> Central Sports Basketball</a:t>
            </a:r>
            <a:endParaRPr kumimoji="0" lang="en-US" sz="2200" b="1" i="1" u="none" strike="noStrike" kern="1200" cap="none" spc="0" normalizeH="0" baseline="0" noProof="0" dirty="0">
              <a:ln>
                <a:noFill/>
              </a:ln>
              <a:solidFill>
                <a:srgbClr val="FFFFFF"/>
              </a:solidFill>
              <a:effectLst/>
              <a:uLnTx/>
              <a:uFillTx/>
              <a:ea typeface="+mj-ea"/>
              <a:cs typeface="+mj-cs"/>
            </a:endParaRPr>
          </a:p>
        </p:txBody>
      </p:sp>
      <p:sp>
        <p:nvSpPr>
          <p:cNvPr id="6" name="Rectangle 12"/>
          <p:cNvSpPr>
            <a:spLocks noChangeArrowheads="1"/>
          </p:cNvSpPr>
          <p:nvPr/>
        </p:nvSpPr>
        <p:spPr bwMode="auto">
          <a:xfrm>
            <a:off x="457200" y="2133600"/>
            <a:ext cx="8305800" cy="1066800"/>
          </a:xfrm>
          <a:prstGeom prst="rect">
            <a:avLst/>
          </a:prstGeom>
          <a:noFill/>
          <a:ln w="9525">
            <a:noFill/>
            <a:miter lim="800000"/>
            <a:headEnd/>
            <a:tailEnd/>
          </a:ln>
        </p:spPr>
        <p:txBody>
          <a:bodyPr/>
          <a:lstStyle/>
          <a:p>
            <a:pPr marL="609600" indent="-609600">
              <a:lnSpc>
                <a:spcPct val="80000"/>
              </a:lnSpc>
              <a:spcBef>
                <a:spcPct val="20000"/>
              </a:spcBef>
              <a:buFontTx/>
              <a:buAutoNum type="arabicPeriod"/>
            </a:pPr>
            <a:r>
              <a:rPr lang="en-US" sz="2000" dirty="0">
                <a:solidFill>
                  <a:srgbClr val="FFFFFF"/>
                </a:solidFill>
              </a:rPr>
              <a:t>Man-to-man defense will be played at all times. Zone defenses are                                    not allowed.  (Only the 5-6</a:t>
            </a:r>
            <a:r>
              <a:rPr lang="en-US" sz="2000" baseline="30000" dirty="0">
                <a:solidFill>
                  <a:srgbClr val="FFFFFF"/>
                </a:solidFill>
              </a:rPr>
              <a:t>th</a:t>
            </a:r>
            <a:r>
              <a:rPr lang="en-US" sz="2000" dirty="0">
                <a:solidFill>
                  <a:srgbClr val="FFFFFF"/>
                </a:solidFill>
              </a:rPr>
              <a:t> grade division may play zone defense inside the 3 </a:t>
            </a:r>
            <a:r>
              <a:rPr lang="en-US" sz="2000" dirty="0" err="1">
                <a:solidFill>
                  <a:srgbClr val="FFFFFF"/>
                </a:solidFill>
              </a:rPr>
              <a:t>pt</a:t>
            </a:r>
            <a:r>
              <a:rPr lang="en-US" sz="2000" dirty="0">
                <a:solidFill>
                  <a:srgbClr val="FFFFFF"/>
                </a:solidFill>
              </a:rPr>
              <a:t> line.) In most cases, players are guarding the opponent that closely matches ability and height, creating a more competitive system for all on the court.</a:t>
            </a:r>
          </a:p>
        </p:txBody>
      </p:sp>
      <p:sp>
        <p:nvSpPr>
          <p:cNvPr id="7" name="Rectangle 5"/>
          <p:cNvSpPr>
            <a:spLocks noChangeArrowheads="1"/>
          </p:cNvSpPr>
          <p:nvPr/>
        </p:nvSpPr>
        <p:spPr bwMode="auto">
          <a:xfrm>
            <a:off x="457200" y="3581400"/>
            <a:ext cx="8305800" cy="609600"/>
          </a:xfrm>
          <a:prstGeom prst="rect">
            <a:avLst/>
          </a:prstGeom>
          <a:noFill/>
          <a:ln w="9525">
            <a:noFill/>
            <a:miter lim="800000"/>
            <a:headEnd/>
            <a:tailEnd/>
          </a:ln>
        </p:spPr>
        <p:txBody>
          <a:bodyPr/>
          <a:lstStyle/>
          <a:p>
            <a:pPr marL="609600" indent="-609600">
              <a:lnSpc>
                <a:spcPct val="80000"/>
              </a:lnSpc>
              <a:spcBef>
                <a:spcPct val="20000"/>
              </a:spcBef>
              <a:buFontTx/>
              <a:buAutoNum type="arabicPeriod" startAt="2"/>
            </a:pPr>
            <a:r>
              <a:rPr lang="en-US" sz="2000" dirty="0">
                <a:solidFill>
                  <a:srgbClr val="FFFFFF"/>
                </a:solidFill>
              </a:rPr>
              <a:t>Defensive players must stay within arm’s reach of the player they’re guarding. </a:t>
            </a:r>
          </a:p>
        </p:txBody>
      </p:sp>
      <p:sp>
        <p:nvSpPr>
          <p:cNvPr id="5" name="Rectangle 12"/>
          <p:cNvSpPr>
            <a:spLocks noChangeArrowheads="1"/>
          </p:cNvSpPr>
          <p:nvPr/>
        </p:nvSpPr>
        <p:spPr bwMode="auto">
          <a:xfrm>
            <a:off x="457200" y="1600200"/>
            <a:ext cx="8305800" cy="457200"/>
          </a:xfrm>
          <a:prstGeom prst="rect">
            <a:avLst/>
          </a:prstGeom>
          <a:noFill/>
          <a:ln w="9525">
            <a:noFill/>
            <a:miter lim="800000"/>
            <a:headEnd/>
            <a:tailEnd/>
          </a:ln>
        </p:spPr>
        <p:txBody>
          <a:bodyPr/>
          <a:lstStyle/>
          <a:p>
            <a:pPr>
              <a:lnSpc>
                <a:spcPct val="80000"/>
              </a:lnSpc>
              <a:spcBef>
                <a:spcPct val="20000"/>
              </a:spcBef>
            </a:pPr>
            <a:r>
              <a:rPr lang="en-US" sz="2000" dirty="0">
                <a:solidFill>
                  <a:srgbClr val="FFFFFF"/>
                </a:solidFill>
              </a:rPr>
              <a:t>Defense</a:t>
            </a:r>
          </a:p>
        </p:txBody>
      </p:sp>
      <p:sp>
        <p:nvSpPr>
          <p:cNvPr id="8" name="Rectangle 5"/>
          <p:cNvSpPr>
            <a:spLocks noChangeArrowheads="1"/>
          </p:cNvSpPr>
          <p:nvPr/>
        </p:nvSpPr>
        <p:spPr bwMode="auto">
          <a:xfrm>
            <a:off x="457200" y="4495800"/>
            <a:ext cx="8305800" cy="1143000"/>
          </a:xfrm>
          <a:prstGeom prst="rect">
            <a:avLst/>
          </a:prstGeom>
          <a:noFill/>
          <a:ln w="9525">
            <a:noFill/>
            <a:miter lim="800000"/>
            <a:headEnd/>
            <a:tailEnd/>
          </a:ln>
        </p:spPr>
        <p:txBody>
          <a:bodyPr/>
          <a:lstStyle/>
          <a:p>
            <a:pPr marL="609600" indent="-609600">
              <a:lnSpc>
                <a:spcPct val="80000"/>
              </a:lnSpc>
              <a:spcBef>
                <a:spcPct val="20000"/>
              </a:spcBef>
              <a:buFont typeface="+mj-lt"/>
              <a:buAutoNum type="arabicPeriod" startAt="3"/>
            </a:pPr>
            <a:r>
              <a:rPr lang="en-US" sz="2000" dirty="0">
                <a:solidFill>
                  <a:srgbClr val="FFFFFF"/>
                </a:solidFill>
              </a:rPr>
              <a:t>Isolation plays will not be allowed because they take away the opportunity for improvement for all players and contradict the spirit of the rules. This prevents defenders from sagging or crowding an area of the court to gain a defensive advantage.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5" grpId="0"/>
      <p:bldP spid="8"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2"/>
          <p:cNvSpPr txBox="1">
            <a:spLocks noChangeArrowheads="1"/>
          </p:cNvSpPr>
          <p:nvPr/>
        </p:nvSpPr>
        <p:spPr>
          <a:xfrm>
            <a:off x="1066800" y="914400"/>
            <a:ext cx="7239000" cy="731838"/>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1" i="0" u="none" strike="noStrike" kern="1200" cap="none" spc="0" normalizeH="0" baseline="0" noProof="0" dirty="0">
                <a:ln>
                  <a:noFill/>
                </a:ln>
                <a:solidFill>
                  <a:srgbClr val="FFFFFF"/>
                </a:solidFill>
                <a:effectLst/>
                <a:uLnTx/>
                <a:uFillTx/>
                <a:ea typeface="+mj-ea"/>
                <a:cs typeface="+mj-cs"/>
              </a:rPr>
              <a:t>Rules for Central Sports Basketball</a:t>
            </a:r>
            <a:endParaRPr kumimoji="0" lang="en-US" sz="2200" b="1" i="1" u="none" strike="noStrike" kern="1200" cap="none" spc="0" normalizeH="0" baseline="0" noProof="0" dirty="0">
              <a:ln>
                <a:noFill/>
              </a:ln>
              <a:solidFill>
                <a:srgbClr val="FFFFFF"/>
              </a:solidFill>
              <a:effectLst/>
              <a:uLnTx/>
              <a:uFillTx/>
              <a:ea typeface="+mj-ea"/>
              <a:cs typeface="+mj-cs"/>
            </a:endParaRPr>
          </a:p>
        </p:txBody>
      </p:sp>
      <p:sp>
        <p:nvSpPr>
          <p:cNvPr id="8" name="Rectangle 10"/>
          <p:cNvSpPr>
            <a:spLocks noChangeArrowheads="1"/>
          </p:cNvSpPr>
          <p:nvPr/>
        </p:nvSpPr>
        <p:spPr bwMode="auto">
          <a:xfrm>
            <a:off x="609600" y="2286000"/>
            <a:ext cx="8305800" cy="685800"/>
          </a:xfrm>
          <a:prstGeom prst="rect">
            <a:avLst/>
          </a:prstGeom>
          <a:noFill/>
          <a:ln w="9525">
            <a:noFill/>
            <a:miter lim="800000"/>
            <a:headEnd/>
            <a:tailEnd/>
          </a:ln>
        </p:spPr>
        <p:txBody>
          <a:bodyPr/>
          <a:lstStyle/>
          <a:p>
            <a:pPr marL="609600" indent="-609600">
              <a:lnSpc>
                <a:spcPct val="80000"/>
              </a:lnSpc>
              <a:spcBef>
                <a:spcPct val="20000"/>
              </a:spcBef>
              <a:buFont typeface="+mj-lt"/>
              <a:buAutoNum type="arabicPeriod" startAt="4"/>
            </a:pPr>
            <a:r>
              <a:rPr lang="en-US" sz="2000" dirty="0">
                <a:solidFill>
                  <a:srgbClr val="FFFFFF"/>
                </a:solidFill>
              </a:rPr>
              <a:t>Double teaming is not allowed. If a double team is called, it will be no foul, offensive team takes the ball out of bounds. Help defense is strongly encouraged in the following instances:</a:t>
            </a:r>
          </a:p>
        </p:txBody>
      </p:sp>
      <p:sp>
        <p:nvSpPr>
          <p:cNvPr id="5" name="Rectangle 4"/>
          <p:cNvSpPr>
            <a:spLocks noChangeArrowheads="1"/>
          </p:cNvSpPr>
          <p:nvPr/>
        </p:nvSpPr>
        <p:spPr bwMode="auto">
          <a:xfrm>
            <a:off x="1219200" y="3200400"/>
            <a:ext cx="7848600" cy="1600200"/>
          </a:xfrm>
          <a:prstGeom prst="rect">
            <a:avLst/>
          </a:prstGeom>
          <a:noFill/>
          <a:ln w="9525">
            <a:noFill/>
            <a:miter lim="800000"/>
            <a:headEnd/>
            <a:tailEnd/>
          </a:ln>
        </p:spPr>
        <p:txBody>
          <a:bodyPr/>
          <a:lstStyle/>
          <a:p>
            <a:pPr marL="609600" indent="-609600">
              <a:lnSpc>
                <a:spcPct val="80000"/>
              </a:lnSpc>
              <a:spcBef>
                <a:spcPct val="20000"/>
              </a:spcBef>
              <a:buFont typeface="Wingdings" pitchFamily="2" charset="2"/>
              <a:buChar char="§"/>
            </a:pPr>
            <a:r>
              <a:rPr lang="en-US" sz="2000" b="1" dirty="0">
                <a:solidFill>
                  <a:srgbClr val="FFFFFF"/>
                </a:solidFill>
              </a:rPr>
              <a:t>Offensive Picks and Screens</a:t>
            </a:r>
            <a:r>
              <a:rPr lang="en-US" sz="2000" dirty="0">
                <a:solidFill>
                  <a:srgbClr val="FFFFFF"/>
                </a:solidFill>
              </a:rPr>
              <a:t> – Defensive switching is allowed on offensive picks and screens, </a:t>
            </a:r>
            <a:r>
              <a:rPr lang="en-US" sz="2000" b="1" i="1" u="sng" dirty="0">
                <a:solidFill>
                  <a:srgbClr val="FFFFFF"/>
                </a:solidFill>
              </a:rPr>
              <a:t>OR</a:t>
            </a:r>
            <a:r>
              <a:rPr lang="en-US" sz="2000" dirty="0">
                <a:solidFill>
                  <a:srgbClr val="FFFFFF"/>
                </a:solidFill>
              </a:rPr>
              <a:t> the non-screened defender can help his or her teammate by temporarily switching until the teammate recovers to defend his or her offensive player. This is commonly referred to as “help and recover”.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5"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txBox="1">
            <a:spLocks noChangeArrowheads="1"/>
          </p:cNvSpPr>
          <p:nvPr/>
        </p:nvSpPr>
        <p:spPr>
          <a:xfrm>
            <a:off x="685800" y="228600"/>
            <a:ext cx="7467600" cy="685800"/>
          </a:xfrm>
          <a:prstGeom prst="rect">
            <a:avLst/>
          </a:prstGeom>
          <a:noFill/>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0" cap="none" spc="0" normalizeH="0" baseline="0" noProof="0" dirty="0">
                <a:ln>
                  <a:noFill/>
                </a:ln>
                <a:solidFill>
                  <a:schemeClr val="bg1"/>
                </a:solidFill>
                <a:effectLst/>
                <a:uLnTx/>
                <a:uFillTx/>
                <a:latin typeface="Calibri" panose="020F0502020204030204" pitchFamily="34" charset="0"/>
                <a:ea typeface="+mj-ea"/>
                <a:cs typeface="+mj-cs"/>
              </a:rPr>
              <a:t>Help Defense -  Picks</a:t>
            </a:r>
            <a:r>
              <a:rPr kumimoji="0" lang="en-US" sz="2800" b="1" i="0" u="none" strike="noStrike" kern="0" cap="none" spc="0" normalizeH="0" noProof="0" dirty="0">
                <a:ln>
                  <a:noFill/>
                </a:ln>
                <a:solidFill>
                  <a:schemeClr val="bg1"/>
                </a:solidFill>
                <a:effectLst/>
                <a:uLnTx/>
                <a:uFillTx/>
                <a:latin typeface="Calibri" panose="020F0502020204030204" pitchFamily="34" charset="0"/>
                <a:ea typeface="+mj-ea"/>
                <a:cs typeface="+mj-cs"/>
              </a:rPr>
              <a:t> and Screens</a:t>
            </a:r>
            <a:endParaRPr kumimoji="0" lang="en-US" sz="2800" b="1" i="0" u="none" strike="noStrike" kern="0" cap="none" spc="0" normalizeH="0" baseline="0" noProof="0" dirty="0">
              <a:ln>
                <a:noFill/>
              </a:ln>
              <a:solidFill>
                <a:schemeClr val="bg1"/>
              </a:solidFill>
              <a:effectLst/>
              <a:uLnTx/>
              <a:uFillTx/>
              <a:latin typeface="Calibri" panose="020F0502020204030204" pitchFamily="34" charset="0"/>
              <a:ea typeface="+mj-ea"/>
              <a:cs typeface="+mj-cs"/>
            </a:endParaRPr>
          </a:p>
        </p:txBody>
      </p:sp>
      <p:pic>
        <p:nvPicPr>
          <p:cNvPr id="2" name="Pick and Screen Edit_PowerP">
            <a:hlinkClick r:id="" action="ppaction://media"/>
          </p:cNvPr>
          <p:cNvPicPr>
            <a:picLocks noChangeAspect="1"/>
          </p:cNvPicPr>
          <p:nvPr>
            <a:videoFile r:link="rId2"/>
            <p:extLst>
              <p:ext uri="{DAA4B4D4-6D71-4841-9C94-3DE7FCFB9230}">
                <p14:media xmlns:p14="http://schemas.microsoft.com/office/powerpoint/2010/main" r:embed="rId1"/>
              </p:ext>
            </p:extLst>
          </p:nvPr>
        </p:nvPicPr>
        <p:blipFill>
          <a:blip r:embed="rId4"/>
          <a:stretch>
            <a:fillRect/>
          </a:stretch>
        </p:blipFill>
        <p:spPr>
          <a:xfrm>
            <a:off x="1143000" y="914400"/>
            <a:ext cx="6604000" cy="4953000"/>
          </a:xfrm>
          <a:prstGeom prst="rect">
            <a:avLst/>
          </a:prstGeom>
        </p:spPr>
      </p:pic>
    </p:spTree>
    <p:extLst>
      <p:ext uri="{BB962C8B-B14F-4D97-AF65-F5344CB8AC3E}">
        <p14:creationId xmlns:p14="http://schemas.microsoft.com/office/powerpoint/2010/main" val="3848226786"/>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2"/>
                                        </p:tgtEl>
                                      </p:cBhvr>
                                    </p:cmd>
                                  </p:childTnLst>
                                </p:cTn>
                              </p:par>
                            </p:childTnLst>
                          </p:cTn>
                        </p:par>
                      </p:childTnLst>
                    </p:cTn>
                  </p:par>
                </p:childTnLst>
              </p:cTn>
              <p:nextCondLst>
                <p:cond evt="onClick" delay="0">
                  <p:tgtEl>
                    <p:spTgt spid="2"/>
                  </p:tgtEl>
                </p:cond>
              </p:nextCondLst>
            </p:seq>
            <p:video>
              <p:cMediaNode vol="80000">
                <p:cTn id="7" fill="hold" display="0">
                  <p:stCondLst>
                    <p:cond delay="indefinite"/>
                  </p:stCondLst>
                </p:cTn>
                <p:tgtEl>
                  <p:spTgt spid="2"/>
                </p:tgtEl>
              </p:cMediaNode>
            </p:video>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2"/>
          <p:cNvSpPr txBox="1">
            <a:spLocks noChangeArrowheads="1"/>
          </p:cNvSpPr>
          <p:nvPr/>
        </p:nvSpPr>
        <p:spPr>
          <a:xfrm>
            <a:off x="1066800" y="762000"/>
            <a:ext cx="7239000" cy="731838"/>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1" i="0" u="none" strike="noStrike" kern="1200" cap="none" spc="0" normalizeH="0" baseline="0" noProof="0" dirty="0">
                <a:ln>
                  <a:noFill/>
                </a:ln>
                <a:solidFill>
                  <a:srgbClr val="FFFFFF"/>
                </a:solidFill>
                <a:effectLst/>
                <a:uLnTx/>
                <a:uFillTx/>
                <a:ea typeface="+mj-ea"/>
                <a:cs typeface="+mj-cs"/>
              </a:rPr>
              <a:t>Rules for Central Sports Basketball</a:t>
            </a:r>
          </a:p>
        </p:txBody>
      </p:sp>
      <p:sp>
        <p:nvSpPr>
          <p:cNvPr id="8" name="Rectangle 10"/>
          <p:cNvSpPr>
            <a:spLocks noChangeArrowheads="1"/>
          </p:cNvSpPr>
          <p:nvPr/>
        </p:nvSpPr>
        <p:spPr bwMode="auto">
          <a:xfrm>
            <a:off x="609600" y="1752600"/>
            <a:ext cx="8305800" cy="685800"/>
          </a:xfrm>
          <a:prstGeom prst="rect">
            <a:avLst/>
          </a:prstGeom>
          <a:noFill/>
          <a:ln w="9525">
            <a:noFill/>
            <a:miter lim="800000"/>
            <a:headEnd/>
            <a:tailEnd/>
          </a:ln>
        </p:spPr>
        <p:txBody>
          <a:bodyPr/>
          <a:lstStyle/>
          <a:p>
            <a:pPr marL="609600" indent="-609600">
              <a:lnSpc>
                <a:spcPct val="80000"/>
              </a:lnSpc>
              <a:spcBef>
                <a:spcPct val="20000"/>
              </a:spcBef>
              <a:buFont typeface="+mj-lt"/>
              <a:buAutoNum type="arabicPeriod" startAt="4"/>
            </a:pPr>
            <a:r>
              <a:rPr lang="en-US" sz="2000" dirty="0">
                <a:solidFill>
                  <a:srgbClr val="FFFFFF"/>
                </a:solidFill>
              </a:rPr>
              <a:t>Double teaming is not allowed. However, help defense is strongly encouraged in the following instances:</a:t>
            </a:r>
          </a:p>
        </p:txBody>
      </p:sp>
      <p:sp>
        <p:nvSpPr>
          <p:cNvPr id="5" name="Rectangle 4"/>
          <p:cNvSpPr>
            <a:spLocks noChangeArrowheads="1"/>
          </p:cNvSpPr>
          <p:nvPr/>
        </p:nvSpPr>
        <p:spPr bwMode="auto">
          <a:xfrm>
            <a:off x="1219200" y="2590800"/>
            <a:ext cx="7848600" cy="1600200"/>
          </a:xfrm>
          <a:prstGeom prst="rect">
            <a:avLst/>
          </a:prstGeom>
          <a:noFill/>
          <a:ln w="9525">
            <a:noFill/>
            <a:miter lim="800000"/>
            <a:headEnd/>
            <a:tailEnd/>
          </a:ln>
        </p:spPr>
        <p:txBody>
          <a:bodyPr/>
          <a:lstStyle/>
          <a:p>
            <a:pPr marL="609600" indent="-609600">
              <a:lnSpc>
                <a:spcPct val="80000"/>
              </a:lnSpc>
              <a:spcBef>
                <a:spcPct val="20000"/>
              </a:spcBef>
              <a:buFont typeface="Wingdings" pitchFamily="2" charset="2"/>
              <a:buChar char="§"/>
            </a:pPr>
            <a:r>
              <a:rPr lang="en-US" sz="2000" b="1" dirty="0">
                <a:solidFill>
                  <a:srgbClr val="FFFFFF"/>
                </a:solidFill>
              </a:rPr>
              <a:t>Offensive Picks and Screens</a:t>
            </a:r>
            <a:r>
              <a:rPr lang="en-US" sz="2000" dirty="0">
                <a:solidFill>
                  <a:srgbClr val="FFFFFF"/>
                </a:solidFill>
              </a:rPr>
              <a:t> – Defensive switching is allowed on offensive picks and screens. The non-screened defender can help his or her teammate by temporarily switching until the teammate recovers to defend his or her offensive player. This is commonly referred to as “help and recover”.</a:t>
            </a:r>
          </a:p>
        </p:txBody>
      </p:sp>
      <p:sp>
        <p:nvSpPr>
          <p:cNvPr id="6" name="Rectangle 5"/>
          <p:cNvSpPr>
            <a:spLocks noChangeArrowheads="1"/>
          </p:cNvSpPr>
          <p:nvPr/>
        </p:nvSpPr>
        <p:spPr bwMode="auto">
          <a:xfrm>
            <a:off x="1219200" y="4343400"/>
            <a:ext cx="7848600" cy="1524000"/>
          </a:xfrm>
          <a:prstGeom prst="rect">
            <a:avLst/>
          </a:prstGeom>
          <a:noFill/>
          <a:ln w="9525">
            <a:noFill/>
            <a:miter lim="800000"/>
            <a:headEnd/>
            <a:tailEnd/>
          </a:ln>
        </p:spPr>
        <p:txBody>
          <a:bodyPr/>
          <a:lstStyle/>
          <a:p>
            <a:pPr marL="609600" indent="-609600">
              <a:lnSpc>
                <a:spcPct val="80000"/>
              </a:lnSpc>
              <a:spcBef>
                <a:spcPct val="20000"/>
              </a:spcBef>
              <a:buFont typeface="Wingdings" pitchFamily="2" charset="2"/>
              <a:buChar char="§"/>
            </a:pPr>
            <a:r>
              <a:rPr lang="en-US" sz="2000" b="1" dirty="0">
                <a:solidFill>
                  <a:srgbClr val="FFFFFF"/>
                </a:solidFill>
              </a:rPr>
              <a:t>Fast Breaks</a:t>
            </a:r>
            <a:r>
              <a:rPr lang="en-US" sz="2000" dirty="0">
                <a:solidFill>
                  <a:srgbClr val="FFFFFF"/>
                </a:solidFill>
              </a:rPr>
              <a:t> – During any fast break (when the team that gains possession pushes quickly into the opponent’s end of the court), another defensive player not assigned to the ball handler may help in order to slow or stop the fast break. They may stay with that player if they choose to.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5" grpId="0"/>
      <p:bldP spid="6"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2"/>
          <p:cNvSpPr txBox="1">
            <a:spLocks noChangeArrowheads="1"/>
          </p:cNvSpPr>
          <p:nvPr/>
        </p:nvSpPr>
        <p:spPr>
          <a:xfrm>
            <a:off x="1066800" y="685800"/>
            <a:ext cx="7239000" cy="731838"/>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1" i="0" u="none" strike="noStrike" kern="1200" cap="none" spc="0" normalizeH="0" baseline="0" noProof="0" dirty="0">
                <a:ln>
                  <a:noFill/>
                </a:ln>
                <a:solidFill>
                  <a:srgbClr val="FFFFFF"/>
                </a:solidFill>
                <a:effectLst/>
                <a:uLnTx/>
                <a:uFillTx/>
                <a:ea typeface="+mj-ea"/>
                <a:cs typeface="+mj-cs"/>
              </a:rPr>
              <a:t>Rules for Central Sports Basketball</a:t>
            </a:r>
          </a:p>
        </p:txBody>
      </p:sp>
      <p:sp>
        <p:nvSpPr>
          <p:cNvPr id="8" name="Rectangle 10"/>
          <p:cNvSpPr>
            <a:spLocks noChangeArrowheads="1"/>
          </p:cNvSpPr>
          <p:nvPr/>
        </p:nvSpPr>
        <p:spPr bwMode="auto">
          <a:xfrm>
            <a:off x="609600" y="1524000"/>
            <a:ext cx="8305800" cy="685800"/>
          </a:xfrm>
          <a:prstGeom prst="rect">
            <a:avLst/>
          </a:prstGeom>
          <a:noFill/>
          <a:ln w="9525">
            <a:noFill/>
            <a:miter lim="800000"/>
            <a:headEnd/>
            <a:tailEnd/>
          </a:ln>
        </p:spPr>
        <p:txBody>
          <a:bodyPr/>
          <a:lstStyle/>
          <a:p>
            <a:pPr marL="609600" indent="-609600">
              <a:lnSpc>
                <a:spcPct val="80000"/>
              </a:lnSpc>
              <a:spcBef>
                <a:spcPct val="20000"/>
              </a:spcBef>
              <a:buFont typeface="+mj-lt"/>
              <a:buAutoNum type="arabicPeriod" startAt="4"/>
            </a:pPr>
            <a:r>
              <a:rPr lang="en-US" sz="2000" dirty="0">
                <a:solidFill>
                  <a:srgbClr val="FFFFFF"/>
                </a:solidFill>
              </a:rPr>
              <a:t>Double teaming is not allowed. However, help defense is strongly encouraged in the following instances:</a:t>
            </a:r>
          </a:p>
        </p:txBody>
      </p:sp>
      <p:sp>
        <p:nvSpPr>
          <p:cNvPr id="5" name="Rectangle 4"/>
          <p:cNvSpPr>
            <a:spLocks noChangeArrowheads="1"/>
          </p:cNvSpPr>
          <p:nvPr/>
        </p:nvSpPr>
        <p:spPr bwMode="auto">
          <a:xfrm>
            <a:off x="1284111" y="2133600"/>
            <a:ext cx="7848600" cy="1600200"/>
          </a:xfrm>
          <a:prstGeom prst="rect">
            <a:avLst/>
          </a:prstGeom>
          <a:noFill/>
          <a:ln w="9525">
            <a:noFill/>
            <a:miter lim="800000"/>
            <a:headEnd/>
            <a:tailEnd/>
          </a:ln>
        </p:spPr>
        <p:txBody>
          <a:bodyPr/>
          <a:lstStyle/>
          <a:p>
            <a:pPr marL="609600" indent="-609600">
              <a:lnSpc>
                <a:spcPct val="80000"/>
              </a:lnSpc>
              <a:spcBef>
                <a:spcPct val="20000"/>
              </a:spcBef>
              <a:buFont typeface="Wingdings" pitchFamily="2" charset="2"/>
              <a:buChar char="§"/>
            </a:pPr>
            <a:r>
              <a:rPr lang="en-US" sz="2000" b="1" dirty="0">
                <a:solidFill>
                  <a:srgbClr val="FFFFFF"/>
                </a:solidFill>
              </a:rPr>
              <a:t>Offensive Picks and Screens</a:t>
            </a:r>
            <a:r>
              <a:rPr lang="en-US" sz="2000" dirty="0">
                <a:solidFill>
                  <a:srgbClr val="FFFFFF"/>
                </a:solidFill>
              </a:rPr>
              <a:t> – Defensive switching is allowed on offensive picks and screens. The non-screened defender can help his or her teammate by temporarily switching until the teammate recovers to defend his or her offensive player. This is commonly referred to as “help and recover”.</a:t>
            </a:r>
          </a:p>
        </p:txBody>
      </p:sp>
      <p:sp>
        <p:nvSpPr>
          <p:cNvPr id="6" name="Rectangle 5"/>
          <p:cNvSpPr>
            <a:spLocks noChangeArrowheads="1"/>
          </p:cNvSpPr>
          <p:nvPr/>
        </p:nvSpPr>
        <p:spPr bwMode="auto">
          <a:xfrm>
            <a:off x="1295400" y="3733800"/>
            <a:ext cx="7848600" cy="1524000"/>
          </a:xfrm>
          <a:prstGeom prst="rect">
            <a:avLst/>
          </a:prstGeom>
          <a:noFill/>
          <a:ln w="9525">
            <a:noFill/>
            <a:miter lim="800000"/>
            <a:headEnd/>
            <a:tailEnd/>
          </a:ln>
        </p:spPr>
        <p:txBody>
          <a:bodyPr/>
          <a:lstStyle/>
          <a:p>
            <a:pPr marL="609600" indent="-609600">
              <a:lnSpc>
                <a:spcPct val="80000"/>
              </a:lnSpc>
              <a:spcBef>
                <a:spcPct val="20000"/>
              </a:spcBef>
              <a:buFont typeface="Wingdings" pitchFamily="2" charset="2"/>
              <a:buChar char="§"/>
            </a:pPr>
            <a:r>
              <a:rPr lang="en-US" sz="2000" b="1" dirty="0">
                <a:solidFill>
                  <a:srgbClr val="FFFFFF"/>
                </a:solidFill>
              </a:rPr>
              <a:t>Fast Breaks</a:t>
            </a:r>
            <a:r>
              <a:rPr lang="en-US" sz="2000" dirty="0">
                <a:solidFill>
                  <a:srgbClr val="FFFFFF"/>
                </a:solidFill>
              </a:rPr>
              <a:t> – During any fast break (when the team that gains possession pushes quickly into the opponent’s end of the court), another defensive player not assigned to the ball handler may help in order to slow or stop the fast break. Upon stopping the fast break, defenders should return to guarding their assigned players.</a:t>
            </a:r>
          </a:p>
        </p:txBody>
      </p:sp>
      <p:sp>
        <p:nvSpPr>
          <p:cNvPr id="7" name="Rectangle 11"/>
          <p:cNvSpPr>
            <a:spLocks noChangeArrowheads="1"/>
          </p:cNvSpPr>
          <p:nvPr/>
        </p:nvSpPr>
        <p:spPr bwMode="auto">
          <a:xfrm>
            <a:off x="1295400" y="5562600"/>
            <a:ext cx="7848600" cy="838200"/>
          </a:xfrm>
          <a:prstGeom prst="rect">
            <a:avLst/>
          </a:prstGeom>
          <a:noFill/>
          <a:ln w="9525">
            <a:noFill/>
            <a:miter lim="800000"/>
            <a:headEnd/>
            <a:tailEnd/>
          </a:ln>
        </p:spPr>
        <p:txBody>
          <a:bodyPr/>
          <a:lstStyle/>
          <a:p>
            <a:pPr marL="609600" indent="-609600">
              <a:lnSpc>
                <a:spcPct val="80000"/>
              </a:lnSpc>
              <a:spcBef>
                <a:spcPct val="20000"/>
              </a:spcBef>
              <a:buFont typeface="Wingdings" pitchFamily="2" charset="2"/>
              <a:buChar char="§"/>
            </a:pPr>
            <a:r>
              <a:rPr lang="en-US" sz="2000" b="1" dirty="0">
                <a:solidFill>
                  <a:srgbClr val="FFFFFF"/>
                </a:solidFill>
              </a:rPr>
              <a:t>Help Defense</a:t>
            </a:r>
            <a:r>
              <a:rPr lang="en-US" sz="2000" dirty="0">
                <a:solidFill>
                  <a:srgbClr val="FFFFFF"/>
                </a:solidFill>
              </a:rPr>
              <a:t>– If the player the defender is guarding is within arm’s reach, the defender is allowed to provide help defense. </a:t>
            </a:r>
            <a:endParaRPr lang="en-US" sz="2000" b="1" i="1" dirty="0">
              <a:solidFill>
                <a:srgbClr val="FF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5" grpId="0"/>
      <p:bldP spid="6" grpId="0"/>
      <p:bldP spid="7"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2"/>
          <p:cNvSpPr txBox="1">
            <a:spLocks noChangeArrowheads="1"/>
          </p:cNvSpPr>
          <p:nvPr/>
        </p:nvSpPr>
        <p:spPr>
          <a:xfrm>
            <a:off x="990600" y="762000"/>
            <a:ext cx="7239000" cy="731838"/>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1" i="0" u="none" strike="noStrike" kern="1200" cap="none" spc="0" normalizeH="0" baseline="0" noProof="0" dirty="0">
                <a:ln>
                  <a:noFill/>
                </a:ln>
                <a:solidFill>
                  <a:srgbClr val="FFFFFF"/>
                </a:solidFill>
                <a:effectLst/>
                <a:uLnTx/>
                <a:uFillTx/>
                <a:ea typeface="+mj-ea"/>
                <a:cs typeface="+mj-cs"/>
              </a:rPr>
              <a:t>Rules for Central Sports Basketball</a:t>
            </a:r>
            <a:endParaRPr kumimoji="0" lang="en-US" sz="2200" b="1" i="1" u="none" strike="noStrike" kern="1200" cap="none" spc="0" normalizeH="0" baseline="0" noProof="0" dirty="0">
              <a:ln>
                <a:noFill/>
              </a:ln>
              <a:solidFill>
                <a:srgbClr val="FFFFFF"/>
              </a:solidFill>
              <a:effectLst/>
              <a:uLnTx/>
              <a:uFillTx/>
              <a:ea typeface="+mj-ea"/>
              <a:cs typeface="+mj-cs"/>
            </a:endParaRPr>
          </a:p>
        </p:txBody>
      </p:sp>
      <p:sp>
        <p:nvSpPr>
          <p:cNvPr id="11" name="Rectangle 6"/>
          <p:cNvSpPr>
            <a:spLocks noChangeArrowheads="1"/>
          </p:cNvSpPr>
          <p:nvPr/>
        </p:nvSpPr>
        <p:spPr bwMode="auto">
          <a:xfrm>
            <a:off x="533400" y="1676400"/>
            <a:ext cx="8305800" cy="1447800"/>
          </a:xfrm>
          <a:prstGeom prst="rect">
            <a:avLst/>
          </a:prstGeom>
          <a:noFill/>
          <a:ln w="9525">
            <a:noFill/>
            <a:miter lim="800000"/>
            <a:headEnd/>
            <a:tailEnd/>
          </a:ln>
        </p:spPr>
        <p:txBody>
          <a:bodyPr/>
          <a:lstStyle/>
          <a:p>
            <a:pPr marL="609600" indent="-609600">
              <a:lnSpc>
                <a:spcPct val="80000"/>
              </a:lnSpc>
              <a:spcBef>
                <a:spcPct val="20000"/>
              </a:spcBef>
              <a:buFont typeface="+mj-lt"/>
              <a:buAutoNum type="arabicPeriod" startAt="5"/>
            </a:pPr>
            <a:r>
              <a:rPr lang="en-US" sz="2000" dirty="0">
                <a:solidFill>
                  <a:srgbClr val="FFFFFF"/>
                </a:solidFill>
              </a:rPr>
              <a:t>At the beginning of each segment, both coaches should line up the players at mid-court in the order the table tells you to. This act is performed to promote equal player match-ups. If </a:t>
            </a:r>
            <a:r>
              <a:rPr lang="en-US" sz="2000" u="sng" dirty="0">
                <a:solidFill>
                  <a:srgbClr val="FFFFFF"/>
                </a:solidFill>
              </a:rPr>
              <a:t>both coaches </a:t>
            </a:r>
            <a:r>
              <a:rPr lang="en-US" sz="2000" dirty="0">
                <a:solidFill>
                  <a:srgbClr val="FFFFFF"/>
                </a:solidFill>
              </a:rPr>
              <a:t>and referees foresee a match-up problem due to position and height, players can be shuffled around to create a better game situation.</a:t>
            </a:r>
          </a:p>
        </p:txBody>
      </p:sp>
      <p:sp>
        <p:nvSpPr>
          <p:cNvPr id="14" name="Rectangle 3"/>
          <p:cNvSpPr>
            <a:spLocks noChangeArrowheads="1"/>
          </p:cNvSpPr>
          <p:nvPr/>
        </p:nvSpPr>
        <p:spPr bwMode="auto">
          <a:xfrm>
            <a:off x="533400" y="3352800"/>
            <a:ext cx="8305800" cy="838200"/>
          </a:xfrm>
          <a:prstGeom prst="rect">
            <a:avLst/>
          </a:prstGeom>
          <a:noFill/>
          <a:ln w="9525">
            <a:noFill/>
            <a:miter lim="800000"/>
            <a:headEnd/>
            <a:tailEnd/>
          </a:ln>
        </p:spPr>
        <p:txBody>
          <a:bodyPr/>
          <a:lstStyle/>
          <a:p>
            <a:pPr marL="609600" indent="-609600">
              <a:lnSpc>
                <a:spcPct val="80000"/>
              </a:lnSpc>
              <a:spcBef>
                <a:spcPct val="20000"/>
              </a:spcBef>
              <a:buFont typeface="+mj-lt"/>
              <a:buAutoNum type="arabicPeriod" startAt="6"/>
            </a:pPr>
            <a:r>
              <a:rPr lang="en-US" sz="2000" dirty="0">
                <a:solidFill>
                  <a:srgbClr val="FFFFFF"/>
                </a:solidFill>
              </a:rPr>
              <a:t>Full-court presses are not allowed. Defensive players may not guard their opponents in the backcourt.  This creates an equal opportunity for each athlete to participate both on offense and defense.*** The first backcourt defense will be a warning for each team. After that, it will be called a foul.</a:t>
            </a:r>
          </a:p>
        </p:txBody>
      </p:sp>
      <p:sp>
        <p:nvSpPr>
          <p:cNvPr id="15" name="Rectangle 7"/>
          <p:cNvSpPr>
            <a:spLocks noChangeArrowheads="1"/>
          </p:cNvSpPr>
          <p:nvPr/>
        </p:nvSpPr>
        <p:spPr bwMode="auto">
          <a:xfrm>
            <a:off x="533400" y="4724400"/>
            <a:ext cx="8229600" cy="1600200"/>
          </a:xfrm>
          <a:prstGeom prst="rect">
            <a:avLst/>
          </a:prstGeom>
          <a:noFill/>
          <a:ln w="9525">
            <a:noFill/>
            <a:miter lim="800000"/>
            <a:headEnd/>
            <a:tailEnd/>
          </a:ln>
        </p:spPr>
        <p:txBody>
          <a:bodyPr/>
          <a:lstStyle/>
          <a:p>
            <a:pPr marL="609600" indent="-609600">
              <a:lnSpc>
                <a:spcPct val="80000"/>
              </a:lnSpc>
              <a:spcBef>
                <a:spcPct val="20000"/>
              </a:spcBef>
              <a:buFont typeface="+mj-lt"/>
              <a:buAutoNum type="arabicPeriod" startAt="7"/>
            </a:pPr>
            <a:r>
              <a:rPr lang="en-US" sz="2000" dirty="0">
                <a:solidFill>
                  <a:srgbClr val="FFFFFF"/>
                </a:solidFill>
              </a:rPr>
              <a:t>Due to the shortness of the court in cross court play, backcourt violation will not be called. However, backcourt violation will be called when playing 5</a:t>
            </a:r>
            <a:r>
              <a:rPr lang="en-US" sz="2000" baseline="30000" dirty="0">
                <a:solidFill>
                  <a:srgbClr val="FFFFFF"/>
                </a:solidFill>
              </a:rPr>
              <a:t>th</a:t>
            </a:r>
            <a:r>
              <a:rPr lang="en-US" sz="2000" dirty="0">
                <a:solidFill>
                  <a:srgbClr val="FFFFFF"/>
                </a:solidFill>
              </a:rPr>
              <a:t> – 6</a:t>
            </a:r>
            <a:r>
              <a:rPr lang="en-US" sz="2000" baseline="30000" dirty="0">
                <a:solidFill>
                  <a:srgbClr val="FFFFFF"/>
                </a:solidFill>
              </a:rPr>
              <a:t>th</a:t>
            </a:r>
            <a:r>
              <a:rPr lang="en-US" sz="2000" dirty="0">
                <a:solidFill>
                  <a:srgbClr val="FFFFFF"/>
                </a:solidFill>
              </a:rPr>
              <a:t>  grade.  The offense must purposefully attack the defense in every situation – no stalling. After a warning from the referee, a violation will be called resulting in a turnover.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4" grpId="0"/>
      <p:bldP spid="15"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2"/>
          <p:cNvSpPr txBox="1">
            <a:spLocks noChangeArrowheads="1"/>
          </p:cNvSpPr>
          <p:nvPr/>
        </p:nvSpPr>
        <p:spPr>
          <a:xfrm>
            <a:off x="990600" y="762000"/>
            <a:ext cx="7239000" cy="731838"/>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1" i="0" u="none" strike="noStrike" kern="1200" cap="none" spc="0" normalizeH="0" baseline="0" noProof="0" dirty="0">
                <a:ln>
                  <a:noFill/>
                </a:ln>
                <a:solidFill>
                  <a:srgbClr val="FFFFFF"/>
                </a:solidFill>
                <a:effectLst/>
                <a:uLnTx/>
                <a:uFillTx/>
                <a:ea typeface="+mj-ea"/>
                <a:cs typeface="+mj-cs"/>
              </a:rPr>
              <a:t>Rules for Central Sports Basketball</a:t>
            </a:r>
            <a:endParaRPr kumimoji="0" lang="en-US" sz="2200" b="1" i="1" u="none" strike="noStrike" kern="1200" cap="none" spc="0" normalizeH="0" baseline="0" noProof="0" dirty="0">
              <a:ln>
                <a:noFill/>
              </a:ln>
              <a:solidFill>
                <a:srgbClr val="FFFFFF"/>
              </a:solidFill>
              <a:effectLst/>
              <a:uLnTx/>
              <a:uFillTx/>
              <a:ea typeface="+mj-ea"/>
              <a:cs typeface="+mj-cs"/>
            </a:endParaRPr>
          </a:p>
        </p:txBody>
      </p:sp>
      <p:sp>
        <p:nvSpPr>
          <p:cNvPr id="11" name="Rectangle 6"/>
          <p:cNvSpPr>
            <a:spLocks noChangeArrowheads="1"/>
          </p:cNvSpPr>
          <p:nvPr/>
        </p:nvSpPr>
        <p:spPr bwMode="auto">
          <a:xfrm>
            <a:off x="533400" y="1676400"/>
            <a:ext cx="8305800" cy="1447800"/>
          </a:xfrm>
          <a:prstGeom prst="rect">
            <a:avLst/>
          </a:prstGeom>
          <a:noFill/>
          <a:ln w="9525">
            <a:noFill/>
            <a:miter lim="800000"/>
            <a:headEnd/>
            <a:tailEnd/>
          </a:ln>
        </p:spPr>
        <p:txBody>
          <a:bodyPr/>
          <a:lstStyle/>
          <a:p>
            <a:pPr marL="457200" indent="-457200">
              <a:lnSpc>
                <a:spcPct val="80000"/>
              </a:lnSpc>
              <a:spcBef>
                <a:spcPct val="20000"/>
              </a:spcBef>
              <a:buAutoNum type="arabicPeriod" startAt="8"/>
            </a:pPr>
            <a:r>
              <a:rPr lang="en-US" sz="2000" dirty="0">
                <a:solidFill>
                  <a:srgbClr val="FFFFFF"/>
                </a:solidFill>
              </a:rPr>
              <a:t>Steals:</a:t>
            </a:r>
          </a:p>
          <a:p>
            <a:pPr>
              <a:lnSpc>
                <a:spcPct val="80000"/>
              </a:lnSpc>
              <a:spcBef>
                <a:spcPct val="20000"/>
              </a:spcBef>
            </a:pPr>
            <a:r>
              <a:rPr lang="en-US" sz="2000" dirty="0">
                <a:solidFill>
                  <a:srgbClr val="FFFFFF"/>
                </a:solidFill>
              </a:rPr>
              <a:t>	In 1-2 grade a defender may only steal the ball from the player they are guarding</a:t>
            </a:r>
          </a:p>
          <a:p>
            <a:pPr>
              <a:lnSpc>
                <a:spcPct val="80000"/>
              </a:lnSpc>
              <a:spcBef>
                <a:spcPct val="20000"/>
              </a:spcBef>
            </a:pPr>
            <a:endParaRPr lang="en-US" sz="2000" dirty="0">
              <a:solidFill>
                <a:srgbClr val="FFFFFF"/>
              </a:solidFill>
            </a:endParaRPr>
          </a:p>
          <a:p>
            <a:pPr>
              <a:lnSpc>
                <a:spcPct val="80000"/>
              </a:lnSpc>
              <a:spcBef>
                <a:spcPct val="20000"/>
              </a:spcBef>
            </a:pPr>
            <a:r>
              <a:rPr lang="en-US" sz="2000" dirty="0">
                <a:solidFill>
                  <a:srgbClr val="FFFFFF"/>
                </a:solidFill>
              </a:rPr>
              <a:t>	In 3-4 grades if a defender remains within arms length of the player they are guarding they may steal the ball from another offensive player</a:t>
            </a:r>
          </a:p>
          <a:p>
            <a:pPr>
              <a:lnSpc>
                <a:spcPct val="80000"/>
              </a:lnSpc>
              <a:spcBef>
                <a:spcPct val="20000"/>
              </a:spcBef>
            </a:pPr>
            <a:r>
              <a:rPr lang="en-US" sz="2000" dirty="0">
                <a:solidFill>
                  <a:srgbClr val="FFFFFF"/>
                </a:solidFill>
              </a:rPr>
              <a:t>	</a:t>
            </a:r>
          </a:p>
          <a:p>
            <a:pPr>
              <a:lnSpc>
                <a:spcPct val="80000"/>
              </a:lnSpc>
              <a:spcBef>
                <a:spcPct val="20000"/>
              </a:spcBef>
            </a:pPr>
            <a:r>
              <a:rPr lang="en-US" sz="2000" dirty="0">
                <a:solidFill>
                  <a:srgbClr val="FFFFFF"/>
                </a:solidFill>
              </a:rPr>
              <a:t>	In 5-6 grades if a defender is inside the 3-point line, they may steal the ball from anyone. They are not tied to a specific player.</a:t>
            </a:r>
          </a:p>
        </p:txBody>
      </p:sp>
    </p:spTree>
    <p:extLst>
      <p:ext uri="{BB962C8B-B14F-4D97-AF65-F5344CB8AC3E}">
        <p14:creationId xmlns:p14="http://schemas.microsoft.com/office/powerpoint/2010/main" val="211502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2"/>
          <p:cNvSpPr txBox="1">
            <a:spLocks noChangeArrowheads="1"/>
          </p:cNvSpPr>
          <p:nvPr/>
        </p:nvSpPr>
        <p:spPr>
          <a:xfrm>
            <a:off x="1066800" y="1503603"/>
            <a:ext cx="7239000" cy="731838"/>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1" i="0" u="none" strike="noStrike" kern="1200" cap="none" spc="0" normalizeH="0" baseline="0" noProof="0" dirty="0">
                <a:ln>
                  <a:noFill/>
                </a:ln>
                <a:solidFill>
                  <a:srgbClr val="FFFFFF"/>
                </a:solidFill>
                <a:effectLst/>
                <a:uLnTx/>
                <a:uFillTx/>
                <a:ea typeface="+mj-ea"/>
                <a:cs typeface="+mj-cs"/>
              </a:rPr>
              <a:t>Rules for </a:t>
            </a:r>
            <a:r>
              <a:rPr lang="en-US" sz="2800" b="1" dirty="0">
                <a:solidFill>
                  <a:srgbClr val="FFFFFF"/>
                </a:solidFill>
                <a:ea typeface="+mj-ea"/>
                <a:cs typeface="+mj-cs"/>
              </a:rPr>
              <a:t>Central Sports Basketball</a:t>
            </a:r>
            <a:endParaRPr kumimoji="0" lang="en-US" sz="2800" b="1" i="0" u="none" strike="noStrike" kern="1200" cap="none" spc="0" normalizeH="0" baseline="0" noProof="0" dirty="0">
              <a:ln>
                <a:noFill/>
              </a:ln>
              <a:solidFill>
                <a:srgbClr val="FFFFFF"/>
              </a:solidFill>
              <a:effectLst/>
              <a:uLnTx/>
              <a:uFillTx/>
              <a:ea typeface="+mj-ea"/>
              <a:cs typeface="+mj-cs"/>
            </a:endParaRPr>
          </a:p>
        </p:txBody>
      </p:sp>
      <p:sp>
        <p:nvSpPr>
          <p:cNvPr id="6" name="Rectangle 5"/>
          <p:cNvSpPr>
            <a:spLocks noChangeArrowheads="1"/>
          </p:cNvSpPr>
          <p:nvPr/>
        </p:nvSpPr>
        <p:spPr bwMode="auto">
          <a:xfrm>
            <a:off x="457200" y="2514600"/>
            <a:ext cx="8382000" cy="3048000"/>
          </a:xfrm>
          <a:prstGeom prst="rect">
            <a:avLst/>
          </a:prstGeom>
          <a:noFill/>
          <a:ln w="9525">
            <a:noFill/>
            <a:miter lim="800000"/>
            <a:headEnd/>
            <a:tailEnd/>
          </a:ln>
        </p:spPr>
        <p:txBody>
          <a:bodyPr/>
          <a:lstStyle/>
          <a:p>
            <a:pPr marL="609600" indent="-609600">
              <a:lnSpc>
                <a:spcPct val="80000"/>
              </a:lnSpc>
              <a:spcBef>
                <a:spcPct val="20000"/>
              </a:spcBef>
            </a:pPr>
            <a:r>
              <a:rPr lang="en-US" sz="2000" dirty="0">
                <a:solidFill>
                  <a:srgbClr val="FFFFFF"/>
                </a:solidFill>
              </a:rPr>
              <a:t>9.	A player committing two fouls in one six-minute segment must sit out the remainder of that segment. The next player in the rotation closest in ability comes in as the substitute. This does not change the normal rotation, because the fouled-out player does not come back into the game until scheduled to do so. The player who comes in as a substitute gains extra playing time. This extra time does not affect the predetermined substitution system.                                                                     								</a:t>
            </a:r>
          </a:p>
          <a:p>
            <a:pPr marL="609600" indent="-609600">
              <a:lnSpc>
                <a:spcPct val="80000"/>
              </a:lnSpc>
              <a:spcBef>
                <a:spcPct val="20000"/>
              </a:spcBef>
            </a:pPr>
            <a:r>
              <a:rPr lang="en-US" sz="2000" dirty="0">
                <a:solidFill>
                  <a:srgbClr val="FFFFFF"/>
                </a:solidFill>
              </a:rPr>
              <a:t>          Note:  In a second foul situation, when a team only has five players at a game, replace the substitution rule with a two-point penalty by awarding the fouled team two additional points. The opposing team then takes possession.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695006-CC33-5C48-8A52-9093CE9AE03A}"/>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F1FA6985-B4D0-7C4A-8937-BF5C025F775B}"/>
              </a:ext>
            </a:extLst>
          </p:cNvPr>
          <p:cNvSpPr>
            <a:spLocks noGrp="1"/>
          </p:cNvSpPr>
          <p:nvPr>
            <p:ph idx="1"/>
          </p:nvPr>
        </p:nvSpPr>
        <p:spPr/>
        <p:txBody>
          <a:bodyPr/>
          <a:lstStyle/>
          <a:p>
            <a:r>
              <a:rPr lang="en-US" dirty="0"/>
              <a:t>Bob Knight: “Basketball, more than other sports, structure &amp; what you do in practice determines your success or lack thereof…teach your players how to play as opposed to running plays, to think and to concentrate…break it down into parts and put it back together."</a:t>
            </a:r>
          </a:p>
        </p:txBody>
      </p:sp>
    </p:spTree>
    <p:extLst>
      <p:ext uri="{BB962C8B-B14F-4D97-AF65-F5344CB8AC3E}">
        <p14:creationId xmlns:p14="http://schemas.microsoft.com/office/powerpoint/2010/main" val="17295254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txBox="1">
            <a:spLocks noChangeArrowheads="1"/>
          </p:cNvSpPr>
          <p:nvPr/>
        </p:nvSpPr>
        <p:spPr>
          <a:xfrm>
            <a:off x="990600" y="838200"/>
            <a:ext cx="7239000" cy="731838"/>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1" i="0" u="none" strike="noStrike" kern="1200" cap="none" spc="0" normalizeH="0" baseline="0" noProof="0" dirty="0">
                <a:ln>
                  <a:noFill/>
                </a:ln>
                <a:solidFill>
                  <a:srgbClr val="FFFFFF"/>
                </a:solidFill>
                <a:effectLst/>
                <a:uLnTx/>
                <a:uFillTx/>
                <a:ea typeface="+mj-ea"/>
                <a:cs typeface="+mj-cs"/>
              </a:rPr>
              <a:t>Rules for Central Sports Basketball</a:t>
            </a:r>
            <a:endParaRPr kumimoji="0" lang="en-US" sz="2200" b="1" i="1" u="none" strike="noStrike" kern="1200" cap="none" spc="0" normalizeH="0" baseline="0" noProof="0" dirty="0">
              <a:ln>
                <a:noFill/>
              </a:ln>
              <a:solidFill>
                <a:srgbClr val="FFFFFF"/>
              </a:solidFill>
              <a:effectLst/>
              <a:uLnTx/>
              <a:uFillTx/>
              <a:ea typeface="+mj-ea"/>
              <a:cs typeface="+mj-cs"/>
            </a:endParaRPr>
          </a:p>
        </p:txBody>
      </p:sp>
      <p:sp>
        <p:nvSpPr>
          <p:cNvPr id="10" name="Rectangle 5"/>
          <p:cNvSpPr>
            <a:spLocks noChangeArrowheads="1"/>
          </p:cNvSpPr>
          <p:nvPr/>
        </p:nvSpPr>
        <p:spPr bwMode="auto">
          <a:xfrm>
            <a:off x="381000" y="2133600"/>
            <a:ext cx="8382000" cy="1066800"/>
          </a:xfrm>
          <a:prstGeom prst="rect">
            <a:avLst/>
          </a:prstGeom>
          <a:noFill/>
          <a:ln w="9525">
            <a:noFill/>
            <a:miter lim="800000"/>
            <a:headEnd/>
            <a:tailEnd/>
          </a:ln>
        </p:spPr>
        <p:txBody>
          <a:bodyPr/>
          <a:lstStyle/>
          <a:p>
            <a:pPr marL="609600" indent="-609600">
              <a:lnSpc>
                <a:spcPct val="80000"/>
              </a:lnSpc>
              <a:spcBef>
                <a:spcPct val="20000"/>
              </a:spcBef>
              <a:buFont typeface="+mj-lt"/>
              <a:buAutoNum type="arabicPeriod"/>
            </a:pPr>
            <a:r>
              <a:rPr lang="en-US" sz="2000" dirty="0">
                <a:solidFill>
                  <a:srgbClr val="FFFFFF"/>
                </a:solidFill>
              </a:rPr>
              <a:t>The offense must purposefully attack the defense in every situation – no stalling.  After a warning from the referee, a violation will be called resulting in a turnover. This will prevent a team with the lead from running the clock out by staying in the backcourt.</a:t>
            </a:r>
          </a:p>
        </p:txBody>
      </p:sp>
      <p:sp>
        <p:nvSpPr>
          <p:cNvPr id="11" name="Rectangle 5"/>
          <p:cNvSpPr>
            <a:spLocks noChangeArrowheads="1"/>
          </p:cNvSpPr>
          <p:nvPr/>
        </p:nvSpPr>
        <p:spPr bwMode="auto">
          <a:xfrm>
            <a:off x="228600" y="1676400"/>
            <a:ext cx="8382000" cy="342900"/>
          </a:xfrm>
          <a:prstGeom prst="rect">
            <a:avLst/>
          </a:prstGeom>
          <a:noFill/>
          <a:ln w="9525">
            <a:noFill/>
            <a:miter lim="800000"/>
            <a:headEnd/>
            <a:tailEnd/>
          </a:ln>
        </p:spPr>
        <p:txBody>
          <a:bodyPr/>
          <a:lstStyle/>
          <a:p>
            <a:pPr>
              <a:lnSpc>
                <a:spcPct val="80000"/>
              </a:lnSpc>
              <a:spcBef>
                <a:spcPct val="20000"/>
              </a:spcBef>
            </a:pPr>
            <a:r>
              <a:rPr lang="en-US" sz="2000" dirty="0">
                <a:solidFill>
                  <a:srgbClr val="FFFFFF"/>
                </a:solidFill>
              </a:rPr>
              <a:t>Offense</a:t>
            </a:r>
          </a:p>
        </p:txBody>
      </p:sp>
      <p:sp>
        <p:nvSpPr>
          <p:cNvPr id="12" name="Rectangle 6"/>
          <p:cNvSpPr>
            <a:spLocks noChangeArrowheads="1"/>
          </p:cNvSpPr>
          <p:nvPr/>
        </p:nvSpPr>
        <p:spPr bwMode="auto">
          <a:xfrm>
            <a:off x="381000" y="3429000"/>
            <a:ext cx="8458200" cy="1219200"/>
          </a:xfrm>
          <a:prstGeom prst="rect">
            <a:avLst/>
          </a:prstGeom>
          <a:noFill/>
          <a:ln w="9525">
            <a:noFill/>
            <a:miter lim="800000"/>
            <a:headEnd/>
            <a:tailEnd/>
          </a:ln>
        </p:spPr>
        <p:txBody>
          <a:bodyPr/>
          <a:lstStyle/>
          <a:p>
            <a:pPr marL="609600" indent="-609600">
              <a:lnSpc>
                <a:spcPct val="80000"/>
              </a:lnSpc>
              <a:spcBef>
                <a:spcPct val="20000"/>
              </a:spcBef>
            </a:pPr>
            <a:r>
              <a:rPr lang="en-US" sz="2000" dirty="0">
                <a:solidFill>
                  <a:srgbClr val="FFFFFF"/>
                </a:solidFill>
              </a:rPr>
              <a:t>2.	Non-shooting fouls result in the ball being taken out on the side by the offended team (no bonus rule). All shooting fouls result in 1 free throw in grades 5-6 only. </a:t>
            </a:r>
          </a:p>
        </p:txBody>
      </p:sp>
      <p:sp>
        <p:nvSpPr>
          <p:cNvPr id="13" name="Rectangle 6"/>
          <p:cNvSpPr>
            <a:spLocks noChangeArrowheads="1"/>
          </p:cNvSpPr>
          <p:nvPr/>
        </p:nvSpPr>
        <p:spPr bwMode="auto">
          <a:xfrm>
            <a:off x="381000" y="4572000"/>
            <a:ext cx="8458200" cy="838200"/>
          </a:xfrm>
          <a:prstGeom prst="rect">
            <a:avLst/>
          </a:prstGeom>
          <a:noFill/>
          <a:ln w="9525">
            <a:noFill/>
            <a:miter lim="800000"/>
            <a:headEnd/>
            <a:tailEnd/>
          </a:ln>
        </p:spPr>
        <p:txBody>
          <a:bodyPr/>
          <a:lstStyle/>
          <a:p>
            <a:pPr marL="609600" indent="-609600">
              <a:lnSpc>
                <a:spcPct val="80000"/>
              </a:lnSpc>
              <a:spcBef>
                <a:spcPct val="20000"/>
              </a:spcBef>
            </a:pPr>
            <a:r>
              <a:rPr lang="en-US" dirty="0">
                <a:solidFill>
                  <a:srgbClr val="FFFFFF"/>
                </a:solidFill>
              </a:rPr>
              <a:t>3.	</a:t>
            </a:r>
            <a:r>
              <a:rPr lang="en-US" sz="2000" dirty="0">
                <a:solidFill>
                  <a:srgbClr val="FFFFFF"/>
                </a:solidFill>
              </a:rPr>
              <a:t>No score will be given for a basket in the wrong goal (except 5-6 grade). It will be treated as a turnover.  This will prevent further embarrassing a player  for making this mistake.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13"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2"/>
          <p:cNvSpPr txBox="1">
            <a:spLocks noChangeArrowheads="1"/>
          </p:cNvSpPr>
          <p:nvPr/>
        </p:nvSpPr>
        <p:spPr>
          <a:xfrm>
            <a:off x="990600" y="762000"/>
            <a:ext cx="7239000" cy="731838"/>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1" i="0" u="none" strike="noStrike" kern="1200" cap="none" spc="0" normalizeH="0" baseline="0" noProof="0" dirty="0">
                <a:ln>
                  <a:noFill/>
                </a:ln>
                <a:solidFill>
                  <a:srgbClr val="FFFFFF"/>
                </a:solidFill>
                <a:effectLst/>
                <a:uLnTx/>
                <a:uFillTx/>
                <a:ea typeface="+mj-ea"/>
                <a:cs typeface="+mj-cs"/>
              </a:rPr>
              <a:t>Rules for Central Sports Basketball</a:t>
            </a:r>
            <a:endParaRPr kumimoji="0" lang="en-US" sz="2200" b="1" i="1" u="none" strike="noStrike" kern="1200" cap="none" spc="0" normalizeH="0" baseline="0" noProof="0" dirty="0">
              <a:ln>
                <a:noFill/>
              </a:ln>
              <a:solidFill>
                <a:srgbClr val="FFFFFF"/>
              </a:solidFill>
              <a:effectLst/>
              <a:uLnTx/>
              <a:uFillTx/>
              <a:ea typeface="+mj-ea"/>
              <a:cs typeface="+mj-cs"/>
            </a:endParaRPr>
          </a:p>
        </p:txBody>
      </p:sp>
      <p:sp>
        <p:nvSpPr>
          <p:cNvPr id="11" name="Rectangle 6"/>
          <p:cNvSpPr>
            <a:spLocks noChangeArrowheads="1"/>
          </p:cNvSpPr>
          <p:nvPr/>
        </p:nvSpPr>
        <p:spPr bwMode="auto">
          <a:xfrm>
            <a:off x="533400" y="1676400"/>
            <a:ext cx="8305800" cy="1447800"/>
          </a:xfrm>
          <a:prstGeom prst="rect">
            <a:avLst/>
          </a:prstGeom>
          <a:noFill/>
          <a:ln w="9525">
            <a:noFill/>
            <a:miter lim="800000"/>
            <a:headEnd/>
            <a:tailEnd/>
          </a:ln>
        </p:spPr>
        <p:txBody>
          <a:bodyPr/>
          <a:lstStyle/>
          <a:p>
            <a:pPr>
              <a:lnSpc>
                <a:spcPct val="80000"/>
              </a:lnSpc>
              <a:spcBef>
                <a:spcPct val="20000"/>
              </a:spcBef>
            </a:pPr>
            <a:r>
              <a:rPr lang="en-US" sz="2000" dirty="0">
                <a:solidFill>
                  <a:srgbClr val="FFFFFF"/>
                </a:solidFill>
              </a:rPr>
              <a:t>4. Last 2 minutes of the game:</a:t>
            </a:r>
          </a:p>
          <a:p>
            <a:pPr>
              <a:lnSpc>
                <a:spcPct val="80000"/>
              </a:lnSpc>
              <a:spcBef>
                <a:spcPct val="20000"/>
              </a:spcBef>
            </a:pPr>
            <a:r>
              <a:rPr lang="en-US" sz="2000" dirty="0">
                <a:solidFill>
                  <a:srgbClr val="FFFFFF"/>
                </a:solidFill>
              </a:rPr>
              <a:t>Any non-shooting foul in the last 2 minutes of the game will result in 1 point for the offense and will retain possession of ball.</a:t>
            </a:r>
          </a:p>
          <a:p>
            <a:pPr>
              <a:lnSpc>
                <a:spcPct val="80000"/>
              </a:lnSpc>
              <a:spcBef>
                <a:spcPct val="20000"/>
              </a:spcBef>
            </a:pPr>
            <a:endParaRPr lang="en-US" sz="2000" dirty="0">
              <a:solidFill>
                <a:srgbClr val="FFFFFF"/>
              </a:solidFill>
            </a:endParaRPr>
          </a:p>
          <a:p>
            <a:pPr>
              <a:lnSpc>
                <a:spcPct val="80000"/>
              </a:lnSpc>
              <a:spcBef>
                <a:spcPct val="20000"/>
              </a:spcBef>
            </a:pPr>
            <a:r>
              <a:rPr lang="en-US" sz="2000" dirty="0">
                <a:solidFill>
                  <a:srgbClr val="FFFFFF"/>
                </a:solidFill>
              </a:rPr>
              <a:t>Any shooting foul in the last 2 minutes of the game will result in 2 points for the offense and the defense will take possession of the ball.</a:t>
            </a:r>
          </a:p>
          <a:p>
            <a:pPr>
              <a:lnSpc>
                <a:spcPct val="80000"/>
              </a:lnSpc>
              <a:spcBef>
                <a:spcPct val="20000"/>
              </a:spcBef>
            </a:pPr>
            <a:endParaRPr lang="en-US" sz="2000" dirty="0">
              <a:solidFill>
                <a:srgbClr val="FFFFFF"/>
              </a:solidFill>
            </a:endParaRPr>
          </a:p>
          <a:p>
            <a:pPr>
              <a:lnSpc>
                <a:spcPct val="80000"/>
              </a:lnSpc>
              <a:spcBef>
                <a:spcPct val="20000"/>
              </a:spcBef>
            </a:pPr>
            <a:r>
              <a:rPr lang="en-US" sz="2000" dirty="0">
                <a:solidFill>
                  <a:srgbClr val="FFFFFF"/>
                </a:solidFill>
              </a:rPr>
              <a:t>This will not waste precious game time and will prevent intentional fouling at the end of the game.</a:t>
            </a:r>
          </a:p>
        </p:txBody>
      </p:sp>
    </p:spTree>
    <p:extLst>
      <p:ext uri="{BB962C8B-B14F-4D97-AF65-F5344CB8AC3E}">
        <p14:creationId xmlns:p14="http://schemas.microsoft.com/office/powerpoint/2010/main" val="3173172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2"/>
          <p:cNvSpPr txBox="1">
            <a:spLocks noChangeArrowheads="1"/>
          </p:cNvSpPr>
          <p:nvPr/>
        </p:nvSpPr>
        <p:spPr>
          <a:xfrm>
            <a:off x="1066800" y="762000"/>
            <a:ext cx="7239000" cy="731838"/>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1" i="0" u="none" strike="noStrike" kern="1200" cap="none" spc="0" normalizeH="0" baseline="0" noProof="0" dirty="0">
                <a:ln>
                  <a:noFill/>
                </a:ln>
                <a:solidFill>
                  <a:srgbClr val="FFFFFF"/>
                </a:solidFill>
                <a:effectLst/>
                <a:uLnTx/>
                <a:uFillTx/>
                <a:ea typeface="+mj-ea"/>
                <a:cs typeface="+mj-cs"/>
              </a:rPr>
              <a:t>Substitutions</a:t>
            </a:r>
          </a:p>
        </p:txBody>
      </p:sp>
      <p:sp>
        <p:nvSpPr>
          <p:cNvPr id="9" name="Rectangle 3"/>
          <p:cNvSpPr txBox="1">
            <a:spLocks noChangeArrowheads="1"/>
          </p:cNvSpPr>
          <p:nvPr/>
        </p:nvSpPr>
        <p:spPr>
          <a:xfrm>
            <a:off x="304800" y="1524000"/>
            <a:ext cx="8382000" cy="7620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90000"/>
              </a:lnSpc>
              <a:spcBef>
                <a:spcPct val="2000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mn-lt"/>
                <a:ea typeface="+mn-ea"/>
                <a:cs typeface="+mn-cs"/>
              </a:rPr>
              <a:t>	This substitution system is designed to provide every player an equal opportunity for improvement.  The substitution system ensures that:</a:t>
            </a:r>
          </a:p>
        </p:txBody>
      </p:sp>
      <p:sp>
        <p:nvSpPr>
          <p:cNvPr id="11" name="Rectangle 10"/>
          <p:cNvSpPr>
            <a:spLocks noChangeArrowheads="1"/>
          </p:cNvSpPr>
          <p:nvPr/>
        </p:nvSpPr>
        <p:spPr bwMode="auto">
          <a:xfrm>
            <a:off x="762000" y="3810000"/>
            <a:ext cx="8229600" cy="457200"/>
          </a:xfrm>
          <a:prstGeom prst="rect">
            <a:avLst/>
          </a:prstGeom>
          <a:noFill/>
          <a:ln w="9525">
            <a:noFill/>
            <a:miter lim="800000"/>
            <a:headEnd/>
            <a:tailEnd/>
          </a:ln>
        </p:spPr>
        <p:txBody>
          <a:bodyPr/>
          <a:lstStyle/>
          <a:p>
            <a:pPr marL="342900" indent="-342900">
              <a:lnSpc>
                <a:spcPct val="90000"/>
              </a:lnSpc>
              <a:spcBef>
                <a:spcPct val="20000"/>
              </a:spcBef>
              <a:buFontTx/>
              <a:buChar char="•"/>
            </a:pPr>
            <a:r>
              <a:rPr lang="en-US" sz="2000" dirty="0">
                <a:solidFill>
                  <a:srgbClr val="FFFFFF"/>
                </a:solidFill>
              </a:rPr>
              <a:t>Every child will play at least  half of the game.</a:t>
            </a:r>
          </a:p>
        </p:txBody>
      </p:sp>
      <p:sp>
        <p:nvSpPr>
          <p:cNvPr id="12" name="Rectangle 5"/>
          <p:cNvSpPr>
            <a:spLocks noChangeArrowheads="1"/>
          </p:cNvSpPr>
          <p:nvPr/>
        </p:nvSpPr>
        <p:spPr bwMode="auto">
          <a:xfrm>
            <a:off x="762000" y="3276600"/>
            <a:ext cx="8229600" cy="533400"/>
          </a:xfrm>
          <a:prstGeom prst="rect">
            <a:avLst/>
          </a:prstGeom>
          <a:noFill/>
          <a:ln w="9525">
            <a:noFill/>
            <a:miter lim="800000"/>
            <a:headEnd/>
            <a:tailEnd/>
          </a:ln>
        </p:spPr>
        <p:txBody>
          <a:bodyPr/>
          <a:lstStyle/>
          <a:p>
            <a:pPr marL="342900" indent="-342900">
              <a:lnSpc>
                <a:spcPct val="90000"/>
              </a:lnSpc>
              <a:spcBef>
                <a:spcPct val="20000"/>
              </a:spcBef>
              <a:buFontTx/>
              <a:buChar char="•"/>
            </a:pPr>
            <a:r>
              <a:rPr lang="en-US" sz="2000" dirty="0">
                <a:solidFill>
                  <a:srgbClr val="FFFFFF"/>
                </a:solidFill>
              </a:rPr>
              <a:t>No child will sit out back-to-back six minute segments.</a:t>
            </a:r>
          </a:p>
        </p:txBody>
      </p:sp>
      <p:sp>
        <p:nvSpPr>
          <p:cNvPr id="13" name="Rectangle 9"/>
          <p:cNvSpPr>
            <a:spLocks noChangeArrowheads="1"/>
          </p:cNvSpPr>
          <p:nvPr/>
        </p:nvSpPr>
        <p:spPr bwMode="auto">
          <a:xfrm>
            <a:off x="762000" y="2438400"/>
            <a:ext cx="8229600" cy="762000"/>
          </a:xfrm>
          <a:prstGeom prst="rect">
            <a:avLst/>
          </a:prstGeom>
          <a:noFill/>
          <a:ln w="9525">
            <a:noFill/>
            <a:miter lim="800000"/>
            <a:headEnd/>
            <a:tailEnd/>
          </a:ln>
        </p:spPr>
        <p:txBody>
          <a:bodyPr/>
          <a:lstStyle/>
          <a:p>
            <a:pPr marL="342900" indent="-342900">
              <a:lnSpc>
                <a:spcPct val="90000"/>
              </a:lnSpc>
              <a:spcBef>
                <a:spcPct val="20000"/>
              </a:spcBef>
              <a:buFontTx/>
              <a:buChar char="•"/>
            </a:pPr>
            <a:r>
              <a:rPr lang="en-US" sz="2000" dirty="0">
                <a:solidFill>
                  <a:srgbClr val="FFFFFF"/>
                </a:solidFill>
              </a:rPr>
              <a:t>The starting lineup shifts down one player every game, allowing every child the opportunity to be in the starting lineup.</a:t>
            </a:r>
          </a:p>
        </p:txBody>
      </p:sp>
      <p:sp>
        <p:nvSpPr>
          <p:cNvPr id="18" name="Rectangle 10"/>
          <p:cNvSpPr>
            <a:spLocks noChangeArrowheads="1"/>
          </p:cNvSpPr>
          <p:nvPr/>
        </p:nvSpPr>
        <p:spPr bwMode="auto">
          <a:xfrm>
            <a:off x="762000" y="4419600"/>
            <a:ext cx="8153400" cy="457200"/>
          </a:xfrm>
          <a:prstGeom prst="rect">
            <a:avLst/>
          </a:prstGeom>
          <a:noFill/>
          <a:ln w="9525">
            <a:noFill/>
            <a:miter lim="800000"/>
            <a:headEnd/>
            <a:tailEnd/>
          </a:ln>
        </p:spPr>
        <p:txBody>
          <a:bodyPr/>
          <a:lstStyle/>
          <a:p>
            <a:pPr marL="342900" indent="-342900">
              <a:lnSpc>
                <a:spcPct val="90000"/>
              </a:lnSpc>
              <a:spcBef>
                <a:spcPct val="20000"/>
              </a:spcBef>
              <a:buFontTx/>
              <a:buChar char="•"/>
            </a:pPr>
            <a:r>
              <a:rPr lang="en-US" sz="2000" dirty="0">
                <a:solidFill>
                  <a:srgbClr val="FFFFFF"/>
                </a:solidFill>
              </a:rPr>
              <a:t>In most cases, each child will play against someone of similar ability.</a:t>
            </a:r>
          </a:p>
        </p:txBody>
      </p:sp>
      <p:sp>
        <p:nvSpPr>
          <p:cNvPr id="21" name="Rectangle 15"/>
          <p:cNvSpPr>
            <a:spLocks noChangeArrowheads="1"/>
          </p:cNvSpPr>
          <p:nvPr/>
        </p:nvSpPr>
        <p:spPr bwMode="auto">
          <a:xfrm>
            <a:off x="762000" y="5181600"/>
            <a:ext cx="8153400" cy="685800"/>
          </a:xfrm>
          <a:prstGeom prst="rect">
            <a:avLst/>
          </a:prstGeom>
          <a:noFill/>
          <a:ln w="9525">
            <a:noFill/>
            <a:miter lim="800000"/>
            <a:headEnd/>
            <a:tailEnd/>
          </a:ln>
        </p:spPr>
        <p:txBody>
          <a:bodyPr/>
          <a:lstStyle/>
          <a:p>
            <a:pPr marL="342900" indent="-342900">
              <a:lnSpc>
                <a:spcPct val="90000"/>
              </a:lnSpc>
              <a:spcBef>
                <a:spcPct val="20000"/>
              </a:spcBef>
              <a:buFontTx/>
              <a:buChar char="•"/>
            </a:pPr>
            <a:r>
              <a:rPr lang="en-US" sz="2000" dirty="0">
                <a:solidFill>
                  <a:srgbClr val="FFFFFF"/>
                </a:solidFill>
              </a:rPr>
              <a:t>Playing time for all players is virtually even over the course of the season.</a:t>
            </a:r>
          </a:p>
        </p:txBody>
      </p:sp>
    </p:spTree>
    <p:extLst>
      <p:ext uri="{BB962C8B-B14F-4D97-AF65-F5344CB8AC3E}">
        <p14:creationId xmlns:p14="http://schemas.microsoft.com/office/powerpoint/2010/main" val="2831029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P spid="11" grpId="0"/>
      <p:bldP spid="12" grpId="0"/>
      <p:bldP spid="13" grpId="0"/>
      <p:bldP spid="18" grpId="0"/>
      <p:bldP spid="21"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2"/>
          <p:cNvSpPr txBox="1">
            <a:spLocks noChangeArrowheads="1"/>
          </p:cNvSpPr>
          <p:nvPr/>
        </p:nvSpPr>
        <p:spPr>
          <a:xfrm>
            <a:off x="1066800" y="762000"/>
            <a:ext cx="7239000" cy="731838"/>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1" i="0" u="none" strike="noStrike" kern="1200" cap="none" spc="0" normalizeH="0" baseline="0" noProof="0" dirty="0">
                <a:ln>
                  <a:noFill/>
                </a:ln>
                <a:solidFill>
                  <a:srgbClr val="FFFFFF"/>
                </a:solidFill>
                <a:effectLst/>
                <a:uLnTx/>
                <a:uFillTx/>
                <a:ea typeface="+mj-ea"/>
                <a:cs typeface="+mj-cs"/>
              </a:rPr>
              <a:t>Substitutions</a:t>
            </a:r>
          </a:p>
        </p:txBody>
      </p:sp>
      <p:sp>
        <p:nvSpPr>
          <p:cNvPr id="11" name="Rectangle 10"/>
          <p:cNvSpPr>
            <a:spLocks noChangeArrowheads="1"/>
          </p:cNvSpPr>
          <p:nvPr/>
        </p:nvSpPr>
        <p:spPr bwMode="auto">
          <a:xfrm>
            <a:off x="609600" y="1600200"/>
            <a:ext cx="8229600" cy="457200"/>
          </a:xfrm>
          <a:prstGeom prst="rect">
            <a:avLst/>
          </a:prstGeom>
          <a:noFill/>
          <a:ln w="9525">
            <a:noFill/>
            <a:miter lim="800000"/>
            <a:headEnd/>
            <a:tailEnd/>
          </a:ln>
        </p:spPr>
        <p:txBody>
          <a:bodyPr/>
          <a:lstStyle/>
          <a:p>
            <a:pPr marL="342900" indent="-342900">
              <a:lnSpc>
                <a:spcPct val="90000"/>
              </a:lnSpc>
              <a:spcBef>
                <a:spcPct val="20000"/>
              </a:spcBef>
              <a:buFontTx/>
              <a:buChar char="•"/>
            </a:pPr>
            <a:r>
              <a:rPr lang="en-US" sz="2000" dirty="0">
                <a:solidFill>
                  <a:srgbClr val="FFFFFF"/>
                </a:solidFill>
              </a:rPr>
              <a:t>The starting five will change by one player each week.</a:t>
            </a:r>
          </a:p>
        </p:txBody>
      </p:sp>
      <p:sp>
        <p:nvSpPr>
          <p:cNvPr id="18" name="Rectangle 10"/>
          <p:cNvSpPr>
            <a:spLocks noChangeArrowheads="1"/>
          </p:cNvSpPr>
          <p:nvPr/>
        </p:nvSpPr>
        <p:spPr bwMode="auto">
          <a:xfrm>
            <a:off x="609600" y="2209800"/>
            <a:ext cx="8153400" cy="457200"/>
          </a:xfrm>
          <a:prstGeom prst="rect">
            <a:avLst/>
          </a:prstGeom>
          <a:noFill/>
          <a:ln w="9525">
            <a:noFill/>
            <a:miter lim="800000"/>
            <a:headEnd/>
            <a:tailEnd/>
          </a:ln>
        </p:spPr>
        <p:txBody>
          <a:bodyPr/>
          <a:lstStyle/>
          <a:p>
            <a:pPr marL="342900" indent="-342900">
              <a:lnSpc>
                <a:spcPct val="90000"/>
              </a:lnSpc>
              <a:spcBef>
                <a:spcPct val="20000"/>
              </a:spcBef>
              <a:buFontTx/>
              <a:buChar char="•"/>
            </a:pPr>
            <a:r>
              <a:rPr lang="en-US" sz="2000" dirty="0">
                <a:solidFill>
                  <a:srgbClr val="FFFFFF"/>
                </a:solidFill>
              </a:rPr>
              <a:t>The best players on your team will always be playing with teammates who are not as good as them.</a:t>
            </a:r>
          </a:p>
          <a:p>
            <a:pPr marL="342900" indent="-342900">
              <a:lnSpc>
                <a:spcPct val="90000"/>
              </a:lnSpc>
              <a:spcBef>
                <a:spcPct val="20000"/>
              </a:spcBef>
              <a:buFontTx/>
              <a:buChar char="•"/>
            </a:pPr>
            <a:endParaRPr lang="en-US" sz="2000" dirty="0">
              <a:solidFill>
                <a:srgbClr val="FFFFFF"/>
              </a:solidFill>
            </a:endParaRPr>
          </a:p>
          <a:p>
            <a:pPr marL="342900" indent="-342900">
              <a:lnSpc>
                <a:spcPct val="90000"/>
              </a:lnSpc>
              <a:spcBef>
                <a:spcPct val="20000"/>
              </a:spcBef>
              <a:buFontTx/>
              <a:buChar char="•"/>
            </a:pPr>
            <a:endParaRPr lang="en-US" sz="2000" dirty="0">
              <a:solidFill>
                <a:srgbClr val="FFFFFF"/>
              </a:solidFill>
            </a:endParaRPr>
          </a:p>
        </p:txBody>
      </p:sp>
      <p:sp>
        <p:nvSpPr>
          <p:cNvPr id="21" name="Rectangle 15"/>
          <p:cNvSpPr>
            <a:spLocks noChangeArrowheads="1"/>
          </p:cNvSpPr>
          <p:nvPr/>
        </p:nvSpPr>
        <p:spPr bwMode="auto">
          <a:xfrm>
            <a:off x="609600" y="2895600"/>
            <a:ext cx="8153400" cy="685800"/>
          </a:xfrm>
          <a:prstGeom prst="rect">
            <a:avLst/>
          </a:prstGeom>
          <a:noFill/>
          <a:ln w="9525">
            <a:noFill/>
            <a:miter lim="800000"/>
            <a:headEnd/>
            <a:tailEnd/>
          </a:ln>
        </p:spPr>
        <p:txBody>
          <a:bodyPr/>
          <a:lstStyle/>
          <a:p>
            <a:pPr marL="342900" indent="-342900">
              <a:lnSpc>
                <a:spcPct val="90000"/>
              </a:lnSpc>
              <a:spcBef>
                <a:spcPct val="20000"/>
              </a:spcBef>
              <a:buFontTx/>
              <a:buChar char="•"/>
            </a:pPr>
            <a:r>
              <a:rPr lang="en-US" sz="2000" dirty="0">
                <a:solidFill>
                  <a:srgbClr val="FFFFFF"/>
                </a:solidFill>
              </a:rPr>
              <a:t>The weaker players will be given the opportunity to play with a teammate who can make them better.</a:t>
            </a:r>
          </a:p>
          <a:p>
            <a:pPr marL="342900" indent="-342900">
              <a:lnSpc>
                <a:spcPct val="90000"/>
              </a:lnSpc>
              <a:spcBef>
                <a:spcPct val="20000"/>
              </a:spcBef>
              <a:buFontTx/>
              <a:buChar char="•"/>
            </a:pPr>
            <a:r>
              <a:rPr lang="en-US" sz="2000" dirty="0">
                <a:solidFill>
                  <a:srgbClr val="FFFFFF"/>
                </a:solidFill>
              </a:rPr>
              <a:t>We will need your player ranking order by December 15</a:t>
            </a:r>
            <a:r>
              <a:rPr lang="en-US" sz="2000" baseline="30000" dirty="0">
                <a:solidFill>
                  <a:srgbClr val="FFFFFF"/>
                </a:solidFill>
              </a:rPr>
              <a:t>th</a:t>
            </a:r>
            <a:r>
              <a:rPr lang="en-US" sz="2000" dirty="0">
                <a:solidFill>
                  <a:srgbClr val="FFFFFF"/>
                </a:solidFill>
              </a:rPr>
              <a:t>.</a:t>
            </a:r>
          </a:p>
        </p:txBody>
      </p:sp>
    </p:spTree>
    <p:extLst>
      <p:ext uri="{BB962C8B-B14F-4D97-AF65-F5344CB8AC3E}">
        <p14:creationId xmlns:p14="http://schemas.microsoft.com/office/powerpoint/2010/main" val="3014612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8" grpId="0"/>
      <p:bldP spid="21"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2"/>
          <p:cNvSpPr txBox="1">
            <a:spLocks noChangeArrowheads="1"/>
          </p:cNvSpPr>
          <p:nvPr/>
        </p:nvSpPr>
        <p:spPr>
          <a:xfrm>
            <a:off x="1066800" y="762000"/>
            <a:ext cx="7239000" cy="731838"/>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b="1" dirty="0">
                <a:solidFill>
                  <a:srgbClr val="FFFFFF"/>
                </a:solidFill>
                <a:ea typeface="+mj-ea"/>
                <a:cs typeface="+mj-cs"/>
              </a:rPr>
              <a:t>TEAM RANKING</a:t>
            </a:r>
            <a:endParaRPr kumimoji="0" lang="en-US" sz="2800" b="1" i="0" u="none" strike="noStrike" kern="1200" cap="none" spc="0" normalizeH="0" baseline="0" noProof="0" dirty="0">
              <a:ln>
                <a:noFill/>
              </a:ln>
              <a:solidFill>
                <a:srgbClr val="FFFFFF"/>
              </a:solidFill>
              <a:effectLst/>
              <a:uLnTx/>
              <a:uFillTx/>
              <a:ea typeface="+mj-ea"/>
              <a:cs typeface="+mj-cs"/>
            </a:endParaRPr>
          </a:p>
        </p:txBody>
      </p:sp>
      <p:sp>
        <p:nvSpPr>
          <p:cNvPr id="11" name="Rectangle 10"/>
          <p:cNvSpPr>
            <a:spLocks noChangeArrowheads="1"/>
          </p:cNvSpPr>
          <p:nvPr/>
        </p:nvSpPr>
        <p:spPr bwMode="auto">
          <a:xfrm>
            <a:off x="457200" y="1752600"/>
            <a:ext cx="8229600" cy="3810000"/>
          </a:xfrm>
          <a:prstGeom prst="rect">
            <a:avLst/>
          </a:prstGeom>
          <a:noFill/>
          <a:ln w="9525">
            <a:noFill/>
            <a:miter lim="800000"/>
            <a:headEnd/>
            <a:tailEnd/>
          </a:ln>
        </p:spPr>
        <p:txBody>
          <a:bodyPr/>
          <a:lstStyle/>
          <a:p>
            <a:pPr marL="342900" indent="-342900">
              <a:lnSpc>
                <a:spcPct val="90000"/>
              </a:lnSpc>
              <a:spcBef>
                <a:spcPct val="20000"/>
              </a:spcBef>
              <a:buFontTx/>
              <a:buChar char="•"/>
            </a:pPr>
            <a:r>
              <a:rPr lang="en-US" sz="2000" dirty="0">
                <a:solidFill>
                  <a:srgbClr val="FFFFFF"/>
                </a:solidFill>
              </a:rPr>
              <a:t>1. Jason</a:t>
            </a:r>
          </a:p>
          <a:p>
            <a:pPr marL="342900" indent="-342900">
              <a:lnSpc>
                <a:spcPct val="90000"/>
              </a:lnSpc>
              <a:spcBef>
                <a:spcPct val="20000"/>
              </a:spcBef>
              <a:buFontTx/>
              <a:buChar char="•"/>
            </a:pPr>
            <a:r>
              <a:rPr lang="en-US" sz="2000" dirty="0">
                <a:solidFill>
                  <a:srgbClr val="FFFFFF"/>
                </a:solidFill>
              </a:rPr>
              <a:t>2. Woody</a:t>
            </a:r>
          </a:p>
          <a:p>
            <a:pPr marL="342900" indent="-342900">
              <a:lnSpc>
                <a:spcPct val="90000"/>
              </a:lnSpc>
              <a:spcBef>
                <a:spcPct val="20000"/>
              </a:spcBef>
              <a:buFontTx/>
              <a:buChar char="•"/>
            </a:pPr>
            <a:r>
              <a:rPr lang="en-US" sz="2000" dirty="0">
                <a:solidFill>
                  <a:srgbClr val="FFFFFF"/>
                </a:solidFill>
              </a:rPr>
              <a:t>3. Jeremy</a:t>
            </a:r>
          </a:p>
          <a:p>
            <a:pPr marL="342900" indent="-342900">
              <a:lnSpc>
                <a:spcPct val="90000"/>
              </a:lnSpc>
              <a:spcBef>
                <a:spcPct val="20000"/>
              </a:spcBef>
              <a:buFontTx/>
              <a:buChar char="•"/>
            </a:pPr>
            <a:r>
              <a:rPr lang="en-US" sz="2000" dirty="0">
                <a:solidFill>
                  <a:srgbClr val="FFFFFF"/>
                </a:solidFill>
              </a:rPr>
              <a:t>4. Jordan</a:t>
            </a:r>
          </a:p>
          <a:p>
            <a:pPr marL="342900" indent="-342900">
              <a:lnSpc>
                <a:spcPct val="90000"/>
              </a:lnSpc>
              <a:spcBef>
                <a:spcPct val="20000"/>
              </a:spcBef>
              <a:buFontTx/>
              <a:buChar char="•"/>
            </a:pPr>
            <a:r>
              <a:rPr lang="en-US" sz="2000" dirty="0">
                <a:solidFill>
                  <a:srgbClr val="FFFFFF"/>
                </a:solidFill>
              </a:rPr>
              <a:t>5. Austin</a:t>
            </a:r>
          </a:p>
          <a:p>
            <a:pPr marL="342900" indent="-342900">
              <a:lnSpc>
                <a:spcPct val="90000"/>
              </a:lnSpc>
              <a:spcBef>
                <a:spcPct val="20000"/>
              </a:spcBef>
              <a:buFontTx/>
              <a:buChar char="•"/>
            </a:pPr>
            <a:r>
              <a:rPr lang="en-US" sz="2000" dirty="0">
                <a:solidFill>
                  <a:srgbClr val="FFFFFF"/>
                </a:solidFill>
              </a:rPr>
              <a:t>6. AJ</a:t>
            </a:r>
          </a:p>
          <a:p>
            <a:pPr marL="342900" indent="-342900">
              <a:lnSpc>
                <a:spcPct val="90000"/>
              </a:lnSpc>
              <a:spcBef>
                <a:spcPct val="20000"/>
              </a:spcBef>
              <a:buFontTx/>
              <a:buChar char="•"/>
            </a:pPr>
            <a:r>
              <a:rPr lang="en-US" sz="2000" dirty="0">
                <a:solidFill>
                  <a:srgbClr val="FFFFFF"/>
                </a:solidFill>
              </a:rPr>
              <a:t>7. Derrick</a:t>
            </a:r>
          </a:p>
          <a:p>
            <a:pPr marL="342900" indent="-342900">
              <a:lnSpc>
                <a:spcPct val="90000"/>
              </a:lnSpc>
              <a:spcBef>
                <a:spcPct val="20000"/>
              </a:spcBef>
              <a:buFontTx/>
              <a:buChar char="•"/>
            </a:pPr>
            <a:r>
              <a:rPr lang="en-US" sz="2000" dirty="0">
                <a:solidFill>
                  <a:srgbClr val="FFFFFF"/>
                </a:solidFill>
              </a:rPr>
              <a:t>8. David</a:t>
            </a:r>
          </a:p>
          <a:p>
            <a:pPr marL="342900" indent="-342900">
              <a:lnSpc>
                <a:spcPct val="90000"/>
              </a:lnSpc>
              <a:spcBef>
                <a:spcPct val="20000"/>
              </a:spcBef>
              <a:buFontTx/>
              <a:buChar char="•"/>
            </a:pPr>
            <a:r>
              <a:rPr lang="en-US" sz="2000" dirty="0">
                <a:solidFill>
                  <a:srgbClr val="FFFFFF"/>
                </a:solidFill>
              </a:rPr>
              <a:t>9. Devin</a:t>
            </a:r>
          </a:p>
          <a:p>
            <a:pPr marL="342900" indent="-342900">
              <a:lnSpc>
                <a:spcPct val="90000"/>
              </a:lnSpc>
              <a:spcBef>
                <a:spcPct val="20000"/>
              </a:spcBef>
              <a:buFontTx/>
              <a:buChar char="•"/>
            </a:pPr>
            <a:r>
              <a:rPr lang="en-US" sz="2000" dirty="0">
                <a:solidFill>
                  <a:srgbClr val="FFFFFF"/>
                </a:solidFill>
              </a:rPr>
              <a:t>10. Rod</a:t>
            </a:r>
          </a:p>
          <a:p>
            <a:pPr marL="342900" indent="-342900">
              <a:lnSpc>
                <a:spcPct val="90000"/>
              </a:lnSpc>
              <a:spcBef>
                <a:spcPct val="20000"/>
              </a:spcBef>
              <a:buFontTx/>
              <a:buChar char="•"/>
            </a:pPr>
            <a:endParaRPr lang="en-US" sz="2000" dirty="0">
              <a:solidFill>
                <a:srgbClr val="FFFFFF"/>
              </a:solidFill>
            </a:endParaRPr>
          </a:p>
        </p:txBody>
      </p:sp>
    </p:spTree>
    <p:extLst>
      <p:ext uri="{BB962C8B-B14F-4D97-AF65-F5344CB8AC3E}">
        <p14:creationId xmlns:p14="http://schemas.microsoft.com/office/powerpoint/2010/main" val="1473641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2"/>
          <p:cNvSpPr txBox="1">
            <a:spLocks noChangeArrowheads="1"/>
          </p:cNvSpPr>
          <p:nvPr/>
        </p:nvSpPr>
        <p:spPr>
          <a:xfrm>
            <a:off x="1066800" y="762000"/>
            <a:ext cx="7239000" cy="731838"/>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1" i="0" u="none" strike="noStrike" kern="1200" cap="none" spc="0" normalizeH="0" baseline="0" noProof="0" dirty="0">
                <a:ln>
                  <a:noFill/>
                </a:ln>
                <a:solidFill>
                  <a:srgbClr val="FFFFFF"/>
                </a:solidFill>
                <a:effectLst/>
                <a:uLnTx/>
                <a:uFillTx/>
                <a:ea typeface="+mj-ea"/>
                <a:cs typeface="+mj-cs"/>
              </a:rPr>
              <a:t>Substitutions</a:t>
            </a:r>
          </a:p>
        </p:txBody>
      </p:sp>
      <p:graphicFrame>
        <p:nvGraphicFramePr>
          <p:cNvPr id="3" name="Table 2"/>
          <p:cNvGraphicFramePr>
            <a:graphicFrameLocks noGrp="1"/>
          </p:cNvGraphicFramePr>
          <p:nvPr>
            <p:extLst>
              <p:ext uri="{D42A27DB-BD31-4B8C-83A1-F6EECF244321}">
                <p14:modId xmlns:p14="http://schemas.microsoft.com/office/powerpoint/2010/main" val="1624144724"/>
              </p:ext>
            </p:extLst>
          </p:nvPr>
        </p:nvGraphicFramePr>
        <p:xfrm>
          <a:off x="889000" y="1958181"/>
          <a:ext cx="6604000" cy="3810000"/>
        </p:xfrm>
        <a:graphic>
          <a:graphicData uri="http://schemas.openxmlformats.org/drawingml/2006/table">
            <a:tbl>
              <a:tblPr/>
              <a:tblGrid>
                <a:gridCol w="825500">
                  <a:extLst>
                    <a:ext uri="{9D8B030D-6E8A-4147-A177-3AD203B41FA5}">
                      <a16:colId xmlns:a16="http://schemas.microsoft.com/office/drawing/2014/main" val="20000"/>
                    </a:ext>
                  </a:extLst>
                </a:gridCol>
                <a:gridCol w="825500">
                  <a:extLst>
                    <a:ext uri="{9D8B030D-6E8A-4147-A177-3AD203B41FA5}">
                      <a16:colId xmlns:a16="http://schemas.microsoft.com/office/drawing/2014/main" val="20001"/>
                    </a:ext>
                  </a:extLst>
                </a:gridCol>
                <a:gridCol w="825500">
                  <a:extLst>
                    <a:ext uri="{9D8B030D-6E8A-4147-A177-3AD203B41FA5}">
                      <a16:colId xmlns:a16="http://schemas.microsoft.com/office/drawing/2014/main" val="20002"/>
                    </a:ext>
                  </a:extLst>
                </a:gridCol>
                <a:gridCol w="825500">
                  <a:extLst>
                    <a:ext uri="{9D8B030D-6E8A-4147-A177-3AD203B41FA5}">
                      <a16:colId xmlns:a16="http://schemas.microsoft.com/office/drawing/2014/main" val="20003"/>
                    </a:ext>
                  </a:extLst>
                </a:gridCol>
                <a:gridCol w="825500">
                  <a:extLst>
                    <a:ext uri="{9D8B030D-6E8A-4147-A177-3AD203B41FA5}">
                      <a16:colId xmlns:a16="http://schemas.microsoft.com/office/drawing/2014/main" val="20004"/>
                    </a:ext>
                  </a:extLst>
                </a:gridCol>
                <a:gridCol w="825500">
                  <a:extLst>
                    <a:ext uri="{9D8B030D-6E8A-4147-A177-3AD203B41FA5}">
                      <a16:colId xmlns:a16="http://schemas.microsoft.com/office/drawing/2014/main" val="20005"/>
                    </a:ext>
                  </a:extLst>
                </a:gridCol>
                <a:gridCol w="825500">
                  <a:extLst>
                    <a:ext uri="{9D8B030D-6E8A-4147-A177-3AD203B41FA5}">
                      <a16:colId xmlns:a16="http://schemas.microsoft.com/office/drawing/2014/main" val="20006"/>
                    </a:ext>
                  </a:extLst>
                </a:gridCol>
                <a:gridCol w="825500">
                  <a:extLst>
                    <a:ext uri="{9D8B030D-6E8A-4147-A177-3AD203B41FA5}">
                      <a16:colId xmlns:a16="http://schemas.microsoft.com/office/drawing/2014/main" val="20007"/>
                    </a:ext>
                  </a:extLst>
                </a:gridCol>
              </a:tblGrid>
              <a:tr h="304800">
                <a:tc gridSpan="2">
                  <a:txBody>
                    <a:bodyPr/>
                    <a:lstStyle/>
                    <a:p>
                      <a:pPr algn="ctr" fontAlgn="ctr"/>
                      <a:r>
                        <a:rPr lang="en-US" sz="2000" b="1" i="0" u="none" strike="noStrike">
                          <a:solidFill>
                            <a:srgbClr val="000000"/>
                          </a:solidFill>
                          <a:effectLst/>
                          <a:latin typeface="Arial"/>
                        </a:rPr>
                        <a:t>Week 1</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3">
                  <a:txBody>
                    <a:bodyPr/>
                    <a:lstStyle/>
                    <a:p>
                      <a:pPr algn="ctr" fontAlgn="ctr"/>
                      <a:r>
                        <a:rPr lang="en-US" sz="2000" b="1" i="0" u="none" strike="noStrike">
                          <a:solidFill>
                            <a:srgbClr val="000000"/>
                          </a:solidFill>
                          <a:effectLst/>
                          <a:latin typeface="Arial"/>
                        </a:rPr>
                        <a:t> 1st Half</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hMerge="1">
                  <a:txBody>
                    <a:bodyPr/>
                    <a:lstStyle/>
                    <a:p>
                      <a:endParaRPr lang="en-US"/>
                    </a:p>
                  </a:txBody>
                  <a:tcPr/>
                </a:tc>
                <a:tc hMerge="1">
                  <a:txBody>
                    <a:bodyPr/>
                    <a:lstStyle/>
                    <a:p>
                      <a:endParaRPr lang="en-US"/>
                    </a:p>
                  </a:txBody>
                  <a:tcPr/>
                </a:tc>
                <a:tc gridSpan="3">
                  <a:txBody>
                    <a:bodyPr/>
                    <a:lstStyle/>
                    <a:p>
                      <a:pPr algn="ctr" fontAlgn="ctr"/>
                      <a:r>
                        <a:rPr lang="en-US" sz="2000" b="1" i="0" u="none" strike="noStrike">
                          <a:solidFill>
                            <a:srgbClr val="000000"/>
                          </a:solidFill>
                          <a:effectLst/>
                          <a:latin typeface="Arial"/>
                        </a:rPr>
                        <a:t>2nd Half</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04800">
                <a:tc gridSpan="2">
                  <a:txBody>
                    <a:bodyPr/>
                    <a:lstStyle/>
                    <a:p>
                      <a:pPr algn="ctr" fontAlgn="ctr"/>
                      <a:r>
                        <a:rPr lang="en-US" sz="2000" b="1" i="0" u="none" strike="noStrike">
                          <a:solidFill>
                            <a:srgbClr val="000000"/>
                          </a:solidFill>
                          <a:effectLst/>
                          <a:latin typeface="Arial"/>
                        </a:rPr>
                        <a:t>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hMerge="1">
                  <a:txBody>
                    <a:bodyPr/>
                    <a:lstStyle/>
                    <a:p>
                      <a:endParaRPr lang="en-US"/>
                    </a:p>
                  </a:txBody>
                  <a:tcPr/>
                </a:tc>
                <a:tc>
                  <a:txBody>
                    <a:bodyPr/>
                    <a:lstStyle/>
                    <a:p>
                      <a:pPr algn="ctr" fontAlgn="ctr"/>
                      <a:r>
                        <a:rPr lang="en-US" sz="2000" b="1" i="0" u="none" strike="noStrike">
                          <a:solidFill>
                            <a:srgbClr val="000000"/>
                          </a:solidFill>
                          <a:effectLst/>
                          <a:latin typeface="Arial"/>
                        </a:rPr>
                        <a:t>1</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fontAlgn="ctr"/>
                      <a:r>
                        <a:rPr lang="en-US" sz="2000" b="1" i="0" u="none" strike="noStrike">
                          <a:solidFill>
                            <a:srgbClr val="000000"/>
                          </a:solidFill>
                          <a:effectLst/>
                          <a:latin typeface="Arial"/>
                        </a:rPr>
                        <a:t>2</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fontAlgn="ctr"/>
                      <a:r>
                        <a:rPr lang="en-US" sz="2000" b="1" i="0" u="none" strike="noStrike">
                          <a:solidFill>
                            <a:srgbClr val="000000"/>
                          </a:solidFill>
                          <a:effectLst/>
                          <a:latin typeface="Arial"/>
                        </a:rPr>
                        <a:t>3</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fontAlgn="ctr"/>
                      <a:r>
                        <a:rPr lang="en-US" sz="2000" b="1" i="0" u="none" strike="noStrike">
                          <a:solidFill>
                            <a:srgbClr val="000000"/>
                          </a:solidFill>
                          <a:effectLst/>
                          <a:latin typeface="Arial"/>
                        </a:rPr>
                        <a:t>4</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fontAlgn="ctr"/>
                      <a:r>
                        <a:rPr lang="en-US" sz="2000" b="1" i="0" u="none" strike="noStrike">
                          <a:solidFill>
                            <a:srgbClr val="000000"/>
                          </a:solidFill>
                          <a:effectLst/>
                          <a:latin typeface="Arial"/>
                        </a:rPr>
                        <a:t>5</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fontAlgn="ctr"/>
                      <a:r>
                        <a:rPr lang="en-US" sz="2000" b="1" i="0" u="none" strike="noStrike">
                          <a:solidFill>
                            <a:srgbClr val="000000"/>
                          </a:solidFill>
                          <a:effectLst/>
                          <a:latin typeface="Arial"/>
                        </a:rPr>
                        <a:t>6</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extLst>
                  <a:ext uri="{0D108BD9-81ED-4DB2-BD59-A6C34878D82A}">
                    <a16:rowId xmlns:a16="http://schemas.microsoft.com/office/drawing/2014/main" val="10001"/>
                  </a:ext>
                </a:extLst>
              </a:tr>
              <a:tr h="304800">
                <a:tc>
                  <a:txBody>
                    <a:bodyPr/>
                    <a:lstStyle/>
                    <a:p>
                      <a:pPr algn="ctr" fontAlgn="ctr"/>
                      <a:r>
                        <a:rPr lang="en-US" sz="2000" b="0" i="0" u="none" strike="noStrike" dirty="0">
                          <a:solidFill>
                            <a:srgbClr val="FFFFFF"/>
                          </a:solidFill>
                          <a:effectLst/>
                          <a:latin typeface="Arial"/>
                        </a:rPr>
                        <a:t>1</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FFFFFF"/>
                          </a:solidFill>
                          <a:effectLst/>
                          <a:latin typeface="Arial"/>
                        </a:rPr>
                        <a:t> Jason</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FFFFFF"/>
                          </a:solidFill>
                          <a:effectLst/>
                          <a:latin typeface="Arial"/>
                        </a:rPr>
                        <a:t>x</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FFFFFF"/>
                          </a:solidFill>
                          <a:effectLst/>
                          <a:latin typeface="Arial"/>
                        </a:rPr>
                        <a:t>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FFFFFF"/>
                          </a:solidFill>
                          <a:effectLst/>
                          <a:latin typeface="Arial"/>
                        </a:rPr>
                        <a:t>x</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FFFFFF"/>
                          </a:solidFill>
                          <a:effectLst/>
                          <a:latin typeface="Arial"/>
                        </a:rPr>
                        <a:t>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x</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4800">
                <a:tc>
                  <a:txBody>
                    <a:bodyPr/>
                    <a:lstStyle/>
                    <a:p>
                      <a:pPr algn="ctr" fontAlgn="ctr"/>
                      <a:r>
                        <a:rPr lang="en-US" sz="2000" b="0" i="0" u="none" strike="noStrike">
                          <a:solidFill>
                            <a:srgbClr val="FFFFFF"/>
                          </a:solidFill>
                          <a:effectLst/>
                          <a:latin typeface="Arial"/>
                        </a:rPr>
                        <a:t>10</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FFFFFF"/>
                          </a:solidFill>
                          <a:effectLst/>
                          <a:latin typeface="Arial"/>
                        </a:rPr>
                        <a:t>Rod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x</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x</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FFFFFF"/>
                          </a:solidFill>
                          <a:effectLst/>
                          <a:latin typeface="Arial"/>
                        </a:rPr>
                        <a:t>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FFFFFF"/>
                          </a:solidFill>
                          <a:effectLst/>
                          <a:latin typeface="Arial"/>
                        </a:rPr>
                        <a:t>x</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04800">
                <a:tc>
                  <a:txBody>
                    <a:bodyPr/>
                    <a:lstStyle/>
                    <a:p>
                      <a:pPr algn="ctr" fontAlgn="ctr"/>
                      <a:r>
                        <a:rPr lang="en-US" sz="2000" b="0" i="0" u="none" strike="noStrike">
                          <a:solidFill>
                            <a:srgbClr val="FFFFFF"/>
                          </a:solidFill>
                          <a:effectLst/>
                          <a:latin typeface="Arial"/>
                        </a:rPr>
                        <a:t>2</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FFFFFF"/>
                          </a:solidFill>
                          <a:effectLst/>
                          <a:latin typeface="Arial"/>
                        </a:rPr>
                        <a:t>Woody</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x</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x</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FFFFFF"/>
                          </a:solidFill>
                          <a:effectLst/>
                          <a:latin typeface="Arial"/>
                        </a:rPr>
                        <a:t>x</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04800">
                <a:tc>
                  <a:txBody>
                    <a:bodyPr/>
                    <a:lstStyle/>
                    <a:p>
                      <a:pPr algn="ctr" fontAlgn="ctr"/>
                      <a:r>
                        <a:rPr lang="en-US" sz="2000" b="0" i="0" u="none" strike="noStrike">
                          <a:solidFill>
                            <a:srgbClr val="FFFFFF"/>
                          </a:solidFill>
                          <a:effectLst/>
                          <a:latin typeface="Arial"/>
                        </a:rPr>
                        <a:t>9</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FFFFFF"/>
                          </a:solidFill>
                          <a:effectLst/>
                          <a:latin typeface="Arial"/>
                        </a:rPr>
                        <a:t>Devin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x</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x</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FFFFFF"/>
                          </a:solidFill>
                          <a:effectLst/>
                          <a:latin typeface="Arial"/>
                        </a:rPr>
                        <a:t>x</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04800">
                <a:tc>
                  <a:txBody>
                    <a:bodyPr/>
                    <a:lstStyle/>
                    <a:p>
                      <a:pPr algn="ctr" fontAlgn="ctr"/>
                      <a:r>
                        <a:rPr lang="en-US" sz="2000" b="0" i="0" u="none" strike="noStrike">
                          <a:solidFill>
                            <a:srgbClr val="FFFFFF"/>
                          </a:solidFill>
                          <a:effectLst/>
                          <a:latin typeface="Arial"/>
                        </a:rPr>
                        <a:t>3</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FFFFFF"/>
                          </a:solidFill>
                          <a:effectLst/>
                          <a:latin typeface="Arial"/>
                        </a:rPr>
                        <a:t> </a:t>
                      </a:r>
                      <a:r>
                        <a:rPr lang="en-US" sz="2000" b="0" i="0" u="none" strike="noStrike" dirty="0" err="1">
                          <a:solidFill>
                            <a:srgbClr val="FFFFFF"/>
                          </a:solidFill>
                          <a:effectLst/>
                          <a:latin typeface="Arial"/>
                        </a:rPr>
                        <a:t>Jere</a:t>
                      </a:r>
                      <a:endParaRPr lang="en-US" sz="2000" b="0" i="0" u="none" strike="noStrike" dirty="0">
                        <a:solidFill>
                          <a:srgbClr val="FFFFFF"/>
                        </a:solidFill>
                        <a:effectLst/>
                        <a:latin typeface="Arial"/>
                      </a:endParaRP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x</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x</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FFFFFF"/>
                          </a:solidFill>
                          <a:effectLst/>
                          <a:latin typeface="Arial"/>
                        </a:rPr>
                        <a:t>x</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FFFFFF"/>
                          </a:solidFill>
                          <a:effectLst/>
                          <a:latin typeface="Arial"/>
                        </a:rPr>
                        <a:t>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304800">
                <a:tc>
                  <a:txBody>
                    <a:bodyPr/>
                    <a:lstStyle/>
                    <a:p>
                      <a:pPr algn="ctr" fontAlgn="ctr"/>
                      <a:r>
                        <a:rPr lang="en-US" sz="2000" b="0" i="0" u="none" strike="noStrike">
                          <a:solidFill>
                            <a:srgbClr val="FFFFFF"/>
                          </a:solidFill>
                          <a:effectLst/>
                          <a:latin typeface="Arial"/>
                        </a:rPr>
                        <a:t>8</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FFFFFF"/>
                          </a:solidFill>
                          <a:effectLst/>
                          <a:latin typeface="Arial"/>
                        </a:rPr>
                        <a:t>David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x</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x</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FFFFFF"/>
                          </a:solidFill>
                          <a:effectLst/>
                          <a:latin typeface="Arial"/>
                        </a:rPr>
                        <a:t>x</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304800">
                <a:tc>
                  <a:txBody>
                    <a:bodyPr/>
                    <a:lstStyle/>
                    <a:p>
                      <a:pPr algn="ctr" fontAlgn="ctr"/>
                      <a:r>
                        <a:rPr lang="en-US" sz="2000" b="0" i="0" u="none" strike="noStrike">
                          <a:solidFill>
                            <a:srgbClr val="FFFFFF"/>
                          </a:solidFill>
                          <a:effectLst/>
                          <a:latin typeface="Arial"/>
                        </a:rPr>
                        <a:t>4</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FFFFFF"/>
                          </a:solidFill>
                          <a:effectLst/>
                          <a:latin typeface="Arial"/>
                        </a:rPr>
                        <a:t> </a:t>
                      </a:r>
                      <a:r>
                        <a:rPr lang="en-US" sz="2000" b="0" i="0" u="none" strike="noStrike" dirty="0" err="1">
                          <a:solidFill>
                            <a:srgbClr val="FFFFFF"/>
                          </a:solidFill>
                          <a:effectLst/>
                          <a:latin typeface="Arial"/>
                        </a:rPr>
                        <a:t>Jord</a:t>
                      </a:r>
                      <a:endParaRPr lang="en-US" sz="2000" b="0" i="0" u="none" strike="noStrike" dirty="0">
                        <a:solidFill>
                          <a:srgbClr val="FFFFFF"/>
                        </a:solidFill>
                        <a:effectLst/>
                        <a:latin typeface="Arial"/>
                      </a:endParaRP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x</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x</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FFFFFF"/>
                          </a:solidFill>
                          <a:effectLst/>
                          <a:latin typeface="Arial"/>
                        </a:rPr>
                        <a:t>x</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304800">
                <a:tc>
                  <a:txBody>
                    <a:bodyPr/>
                    <a:lstStyle/>
                    <a:p>
                      <a:pPr algn="ctr" fontAlgn="ctr"/>
                      <a:r>
                        <a:rPr lang="en-US" sz="2000" b="0" i="0" u="none" strike="noStrike">
                          <a:solidFill>
                            <a:srgbClr val="FFFFFF"/>
                          </a:solidFill>
                          <a:effectLst/>
                          <a:latin typeface="Arial"/>
                        </a:rPr>
                        <a:t>7</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err="1">
                          <a:solidFill>
                            <a:srgbClr val="FFFFFF"/>
                          </a:solidFill>
                          <a:effectLst/>
                          <a:latin typeface="Arial"/>
                        </a:rPr>
                        <a:t>Derric</a:t>
                      </a:r>
                      <a:r>
                        <a:rPr lang="en-US" sz="2000" b="0" i="0" u="none" strike="noStrike" dirty="0">
                          <a:solidFill>
                            <a:srgbClr val="FFFFFF"/>
                          </a:solidFill>
                          <a:effectLst/>
                          <a:latin typeface="Arial"/>
                        </a:rPr>
                        <a:t>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x</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x</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FFFFFF"/>
                          </a:solidFill>
                          <a:effectLst/>
                          <a:latin typeface="Arial"/>
                        </a:rPr>
                        <a:t>x</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304800">
                <a:tc>
                  <a:txBody>
                    <a:bodyPr/>
                    <a:lstStyle/>
                    <a:p>
                      <a:pPr algn="ctr" fontAlgn="ctr"/>
                      <a:r>
                        <a:rPr lang="en-US" sz="2000" b="0" i="0" u="none" strike="noStrike">
                          <a:solidFill>
                            <a:srgbClr val="FFFFFF"/>
                          </a:solidFill>
                          <a:effectLst/>
                          <a:latin typeface="Arial"/>
                        </a:rPr>
                        <a:t>5</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FFFFFF"/>
                          </a:solidFill>
                          <a:effectLst/>
                          <a:latin typeface="Arial"/>
                        </a:rPr>
                        <a:t> Austin</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x</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x</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FFFFFF"/>
                          </a:solidFill>
                          <a:effectLst/>
                          <a:latin typeface="Arial"/>
                        </a:rPr>
                        <a:t>x</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304800">
                <a:tc>
                  <a:txBody>
                    <a:bodyPr/>
                    <a:lstStyle/>
                    <a:p>
                      <a:pPr algn="ctr" fontAlgn="ctr"/>
                      <a:r>
                        <a:rPr lang="en-US" sz="2000" b="0" i="0" u="none" strike="noStrike">
                          <a:solidFill>
                            <a:srgbClr val="FFFFFF"/>
                          </a:solidFill>
                          <a:effectLst/>
                          <a:latin typeface="Arial"/>
                        </a:rPr>
                        <a:t>6</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FFFFFF"/>
                          </a:solidFill>
                          <a:effectLst/>
                          <a:latin typeface="Arial"/>
                        </a:rPr>
                        <a:t>AJ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x</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x</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FFFFFF"/>
                          </a:solidFill>
                          <a:effectLst/>
                          <a:latin typeface="Arial"/>
                        </a:rPr>
                        <a:t>x</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366745890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2"/>
          <p:cNvSpPr txBox="1">
            <a:spLocks noChangeArrowheads="1"/>
          </p:cNvSpPr>
          <p:nvPr/>
        </p:nvSpPr>
        <p:spPr>
          <a:xfrm>
            <a:off x="1066800" y="762000"/>
            <a:ext cx="7239000" cy="731838"/>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1" i="0" u="none" strike="noStrike" kern="1200" cap="none" spc="0" normalizeH="0" baseline="0" noProof="0" dirty="0">
                <a:ln>
                  <a:noFill/>
                </a:ln>
                <a:solidFill>
                  <a:srgbClr val="FFFFFF"/>
                </a:solidFill>
                <a:effectLst/>
                <a:uLnTx/>
                <a:uFillTx/>
                <a:ea typeface="+mj-ea"/>
                <a:cs typeface="+mj-cs"/>
              </a:rPr>
              <a:t>Substitutions</a:t>
            </a:r>
          </a:p>
        </p:txBody>
      </p:sp>
      <p:sp>
        <p:nvSpPr>
          <p:cNvPr id="4" name="TextBox 3"/>
          <p:cNvSpPr txBox="1"/>
          <p:nvPr/>
        </p:nvSpPr>
        <p:spPr>
          <a:xfrm>
            <a:off x="838200" y="1828800"/>
            <a:ext cx="7696200" cy="369332"/>
          </a:xfrm>
          <a:prstGeom prst="rect">
            <a:avLst/>
          </a:prstGeom>
          <a:noFill/>
        </p:spPr>
        <p:txBody>
          <a:bodyPr wrap="square" rtlCol="0">
            <a:spAutoFit/>
          </a:bodyPr>
          <a:lstStyle/>
          <a:p>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155722297"/>
              </p:ext>
            </p:extLst>
          </p:nvPr>
        </p:nvGraphicFramePr>
        <p:xfrm>
          <a:off x="889000" y="1805781"/>
          <a:ext cx="6604000" cy="4114800"/>
        </p:xfrm>
        <a:graphic>
          <a:graphicData uri="http://schemas.openxmlformats.org/drawingml/2006/table">
            <a:tbl>
              <a:tblPr/>
              <a:tblGrid>
                <a:gridCol w="825500">
                  <a:extLst>
                    <a:ext uri="{9D8B030D-6E8A-4147-A177-3AD203B41FA5}">
                      <a16:colId xmlns:a16="http://schemas.microsoft.com/office/drawing/2014/main" val="20000"/>
                    </a:ext>
                  </a:extLst>
                </a:gridCol>
                <a:gridCol w="825500">
                  <a:extLst>
                    <a:ext uri="{9D8B030D-6E8A-4147-A177-3AD203B41FA5}">
                      <a16:colId xmlns:a16="http://schemas.microsoft.com/office/drawing/2014/main" val="20001"/>
                    </a:ext>
                  </a:extLst>
                </a:gridCol>
                <a:gridCol w="825500">
                  <a:extLst>
                    <a:ext uri="{9D8B030D-6E8A-4147-A177-3AD203B41FA5}">
                      <a16:colId xmlns:a16="http://schemas.microsoft.com/office/drawing/2014/main" val="20002"/>
                    </a:ext>
                  </a:extLst>
                </a:gridCol>
                <a:gridCol w="825500">
                  <a:extLst>
                    <a:ext uri="{9D8B030D-6E8A-4147-A177-3AD203B41FA5}">
                      <a16:colId xmlns:a16="http://schemas.microsoft.com/office/drawing/2014/main" val="20003"/>
                    </a:ext>
                  </a:extLst>
                </a:gridCol>
                <a:gridCol w="825500">
                  <a:extLst>
                    <a:ext uri="{9D8B030D-6E8A-4147-A177-3AD203B41FA5}">
                      <a16:colId xmlns:a16="http://schemas.microsoft.com/office/drawing/2014/main" val="20004"/>
                    </a:ext>
                  </a:extLst>
                </a:gridCol>
                <a:gridCol w="825500">
                  <a:extLst>
                    <a:ext uri="{9D8B030D-6E8A-4147-A177-3AD203B41FA5}">
                      <a16:colId xmlns:a16="http://schemas.microsoft.com/office/drawing/2014/main" val="20005"/>
                    </a:ext>
                  </a:extLst>
                </a:gridCol>
                <a:gridCol w="825500">
                  <a:extLst>
                    <a:ext uri="{9D8B030D-6E8A-4147-A177-3AD203B41FA5}">
                      <a16:colId xmlns:a16="http://schemas.microsoft.com/office/drawing/2014/main" val="20006"/>
                    </a:ext>
                  </a:extLst>
                </a:gridCol>
                <a:gridCol w="825500">
                  <a:extLst>
                    <a:ext uri="{9D8B030D-6E8A-4147-A177-3AD203B41FA5}">
                      <a16:colId xmlns:a16="http://schemas.microsoft.com/office/drawing/2014/main" val="20007"/>
                    </a:ext>
                  </a:extLst>
                </a:gridCol>
              </a:tblGrid>
              <a:tr h="304800">
                <a:tc gridSpan="2">
                  <a:txBody>
                    <a:bodyPr/>
                    <a:lstStyle/>
                    <a:p>
                      <a:pPr algn="ctr" fontAlgn="ctr"/>
                      <a:r>
                        <a:rPr lang="en-US" sz="2000" b="1" i="0" u="none" strike="noStrike">
                          <a:solidFill>
                            <a:srgbClr val="000000"/>
                          </a:solidFill>
                          <a:effectLst/>
                          <a:latin typeface="Arial"/>
                        </a:rPr>
                        <a:t>Week 2</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3">
                  <a:txBody>
                    <a:bodyPr/>
                    <a:lstStyle/>
                    <a:p>
                      <a:pPr algn="ctr" fontAlgn="ctr"/>
                      <a:r>
                        <a:rPr lang="en-US" sz="2000" b="1" i="0" u="none" strike="noStrike">
                          <a:solidFill>
                            <a:srgbClr val="000000"/>
                          </a:solidFill>
                          <a:effectLst/>
                          <a:latin typeface="Arial"/>
                        </a:rPr>
                        <a:t>First Half</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hMerge="1">
                  <a:txBody>
                    <a:bodyPr/>
                    <a:lstStyle/>
                    <a:p>
                      <a:endParaRPr lang="en-US"/>
                    </a:p>
                  </a:txBody>
                  <a:tcPr/>
                </a:tc>
                <a:tc hMerge="1">
                  <a:txBody>
                    <a:bodyPr/>
                    <a:lstStyle/>
                    <a:p>
                      <a:endParaRPr lang="en-US"/>
                    </a:p>
                  </a:txBody>
                  <a:tcPr/>
                </a:tc>
                <a:tc gridSpan="3">
                  <a:txBody>
                    <a:bodyPr/>
                    <a:lstStyle/>
                    <a:p>
                      <a:pPr algn="ctr" fontAlgn="ctr"/>
                      <a:r>
                        <a:rPr lang="en-US" sz="2000" b="1" i="0" u="none" strike="noStrike">
                          <a:solidFill>
                            <a:srgbClr val="000000"/>
                          </a:solidFill>
                          <a:effectLst/>
                          <a:latin typeface="Arial"/>
                        </a:rPr>
                        <a:t>Second Half</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04800">
                <a:tc gridSpan="2">
                  <a:txBody>
                    <a:bodyPr/>
                    <a:lstStyle/>
                    <a:p>
                      <a:pPr algn="ctr" fontAlgn="ctr"/>
                      <a:r>
                        <a:rPr lang="en-US" sz="2000" b="1" i="0" u="none" strike="noStrike">
                          <a:solidFill>
                            <a:srgbClr val="000000"/>
                          </a:solidFill>
                          <a:effectLst/>
                          <a:latin typeface="Arial"/>
                        </a:rPr>
                        <a:t>Player's Name</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hMerge="1">
                  <a:txBody>
                    <a:bodyPr/>
                    <a:lstStyle/>
                    <a:p>
                      <a:endParaRPr lang="en-US"/>
                    </a:p>
                  </a:txBody>
                  <a:tcPr/>
                </a:tc>
                <a:tc>
                  <a:txBody>
                    <a:bodyPr/>
                    <a:lstStyle/>
                    <a:p>
                      <a:pPr algn="ctr" fontAlgn="ctr"/>
                      <a:r>
                        <a:rPr lang="en-US" sz="2000" b="1" i="0" u="none" strike="noStrike">
                          <a:solidFill>
                            <a:srgbClr val="000000"/>
                          </a:solidFill>
                          <a:effectLst/>
                          <a:latin typeface="Arial"/>
                        </a:rPr>
                        <a:t>1</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fontAlgn="ctr"/>
                      <a:r>
                        <a:rPr lang="en-US" sz="2000" b="1" i="0" u="none" strike="noStrike">
                          <a:solidFill>
                            <a:srgbClr val="000000"/>
                          </a:solidFill>
                          <a:effectLst/>
                          <a:latin typeface="Arial"/>
                        </a:rPr>
                        <a:t>2</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fontAlgn="ctr"/>
                      <a:r>
                        <a:rPr lang="en-US" sz="2000" b="1" i="0" u="none" strike="noStrike">
                          <a:solidFill>
                            <a:srgbClr val="000000"/>
                          </a:solidFill>
                          <a:effectLst/>
                          <a:latin typeface="Arial"/>
                        </a:rPr>
                        <a:t>3</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fontAlgn="ctr"/>
                      <a:r>
                        <a:rPr lang="en-US" sz="2000" b="1" i="0" u="none" strike="noStrike">
                          <a:solidFill>
                            <a:srgbClr val="000000"/>
                          </a:solidFill>
                          <a:effectLst/>
                          <a:latin typeface="Arial"/>
                        </a:rPr>
                        <a:t>4</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fontAlgn="ctr"/>
                      <a:r>
                        <a:rPr lang="en-US" sz="2000" b="1" i="0" u="none" strike="noStrike">
                          <a:solidFill>
                            <a:srgbClr val="000000"/>
                          </a:solidFill>
                          <a:effectLst/>
                          <a:latin typeface="Arial"/>
                        </a:rPr>
                        <a:t>5</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fontAlgn="ctr"/>
                      <a:r>
                        <a:rPr lang="en-US" sz="2000" b="1" i="0" u="none" strike="noStrike">
                          <a:solidFill>
                            <a:srgbClr val="000000"/>
                          </a:solidFill>
                          <a:effectLst/>
                          <a:latin typeface="Arial"/>
                        </a:rPr>
                        <a:t>6</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extLst>
                  <a:ext uri="{0D108BD9-81ED-4DB2-BD59-A6C34878D82A}">
                    <a16:rowId xmlns:a16="http://schemas.microsoft.com/office/drawing/2014/main" val="10001"/>
                  </a:ext>
                </a:extLst>
              </a:tr>
              <a:tr h="304800">
                <a:tc>
                  <a:txBody>
                    <a:bodyPr/>
                    <a:lstStyle/>
                    <a:p>
                      <a:pPr algn="ctr" fontAlgn="ctr"/>
                      <a:r>
                        <a:rPr lang="en-US" sz="2000" b="0" i="0" u="none" strike="noStrike" dirty="0">
                          <a:solidFill>
                            <a:srgbClr val="FFFFFF"/>
                          </a:solidFill>
                          <a:effectLst/>
                          <a:latin typeface="Arial"/>
                        </a:rPr>
                        <a:t>1</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FFFFFF"/>
                          </a:solidFill>
                          <a:effectLst/>
                          <a:latin typeface="Arial"/>
                        </a:rPr>
                        <a:t> Jason</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x</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x</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4800">
                <a:tc>
                  <a:txBody>
                    <a:bodyPr/>
                    <a:lstStyle/>
                    <a:p>
                      <a:pPr algn="ctr" fontAlgn="ctr"/>
                      <a:r>
                        <a:rPr lang="en-US" sz="2000" b="0" i="0" u="none" strike="noStrike">
                          <a:solidFill>
                            <a:srgbClr val="FFFFFF"/>
                          </a:solidFill>
                          <a:effectLst/>
                          <a:latin typeface="Arial"/>
                        </a:rPr>
                        <a:t>10</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FFFFFF"/>
                          </a:solidFill>
                          <a:effectLst/>
                          <a:latin typeface="Arial"/>
                        </a:rPr>
                        <a:t>Rod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FFFFFF"/>
                          </a:solidFill>
                          <a:effectLst/>
                          <a:latin typeface="Arial"/>
                        </a:rPr>
                        <a:t>x</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x</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x</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04800">
                <a:tc>
                  <a:txBody>
                    <a:bodyPr/>
                    <a:lstStyle/>
                    <a:p>
                      <a:pPr algn="ctr" fontAlgn="ctr"/>
                      <a:r>
                        <a:rPr lang="en-US" sz="2000" b="0" i="0" u="none" strike="noStrike">
                          <a:solidFill>
                            <a:srgbClr val="FFFFFF"/>
                          </a:solidFill>
                          <a:effectLst/>
                          <a:latin typeface="Arial"/>
                        </a:rPr>
                        <a:t>2</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FFFFFF"/>
                          </a:solidFill>
                          <a:effectLst/>
                          <a:latin typeface="Arial"/>
                        </a:rPr>
                        <a:t>Woody</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x</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FFFFFF"/>
                          </a:solidFill>
                          <a:effectLst/>
                          <a:latin typeface="Arial"/>
                        </a:rPr>
                        <a:t>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FFFFFF"/>
                          </a:solidFill>
                          <a:effectLst/>
                          <a:latin typeface="Arial"/>
                        </a:rPr>
                        <a:t>x</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x</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04800">
                <a:tc>
                  <a:txBody>
                    <a:bodyPr/>
                    <a:lstStyle/>
                    <a:p>
                      <a:pPr algn="ctr" fontAlgn="ctr"/>
                      <a:r>
                        <a:rPr lang="en-US" sz="2000" b="0" i="0" u="none" strike="noStrike">
                          <a:solidFill>
                            <a:srgbClr val="FFFFFF"/>
                          </a:solidFill>
                          <a:effectLst/>
                          <a:latin typeface="Arial"/>
                        </a:rPr>
                        <a:t>9</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FFFFFF"/>
                          </a:solidFill>
                          <a:effectLst/>
                          <a:latin typeface="Arial"/>
                        </a:rPr>
                        <a:t>Devin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x</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FFFFFF"/>
                          </a:solidFill>
                          <a:effectLst/>
                          <a:latin typeface="Arial"/>
                        </a:rPr>
                        <a:t>x</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FFFFFF"/>
                          </a:solidFill>
                          <a:effectLst/>
                          <a:latin typeface="Arial"/>
                        </a:rPr>
                        <a:t>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x</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04800">
                <a:tc>
                  <a:txBody>
                    <a:bodyPr/>
                    <a:lstStyle/>
                    <a:p>
                      <a:pPr algn="ctr" fontAlgn="ctr"/>
                      <a:r>
                        <a:rPr lang="en-US" sz="2000" b="0" i="0" u="none" strike="noStrike">
                          <a:solidFill>
                            <a:srgbClr val="FFFFFF"/>
                          </a:solidFill>
                          <a:effectLst/>
                          <a:latin typeface="Arial"/>
                        </a:rPr>
                        <a:t>3</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FFFFFF"/>
                          </a:solidFill>
                          <a:effectLst/>
                          <a:latin typeface="Arial"/>
                        </a:rPr>
                        <a:t> </a:t>
                      </a:r>
                      <a:r>
                        <a:rPr lang="en-US" sz="2000" b="0" i="0" u="none" strike="noStrike" dirty="0" err="1">
                          <a:solidFill>
                            <a:srgbClr val="FFFFFF"/>
                          </a:solidFill>
                          <a:effectLst/>
                          <a:latin typeface="Arial"/>
                        </a:rPr>
                        <a:t>Jere</a:t>
                      </a:r>
                      <a:endParaRPr lang="en-US" sz="2000" b="0" i="0" u="none" strike="noStrike" dirty="0">
                        <a:solidFill>
                          <a:srgbClr val="FFFFFF"/>
                        </a:solidFill>
                        <a:effectLst/>
                        <a:latin typeface="Arial"/>
                      </a:endParaRP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x</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x</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FFFFFF"/>
                          </a:solidFill>
                          <a:effectLst/>
                          <a:latin typeface="Arial"/>
                        </a:rPr>
                        <a:t>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FFFFFF"/>
                          </a:solidFill>
                          <a:effectLst/>
                          <a:latin typeface="Arial"/>
                        </a:rPr>
                        <a:t>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x</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304800">
                <a:tc>
                  <a:txBody>
                    <a:bodyPr/>
                    <a:lstStyle/>
                    <a:p>
                      <a:pPr algn="ctr" fontAlgn="ctr"/>
                      <a:r>
                        <a:rPr lang="en-US" sz="2000" b="0" i="0" u="none" strike="noStrike">
                          <a:solidFill>
                            <a:srgbClr val="FFFFFF"/>
                          </a:solidFill>
                          <a:effectLst/>
                          <a:latin typeface="Arial"/>
                        </a:rPr>
                        <a:t>8</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FFFFFF"/>
                          </a:solidFill>
                          <a:effectLst/>
                          <a:latin typeface="Arial"/>
                        </a:rPr>
                        <a:t>David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x</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x</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FFFFFF"/>
                          </a:solidFill>
                          <a:effectLst/>
                          <a:latin typeface="Arial"/>
                        </a:rPr>
                        <a:t>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x</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304800">
                <a:tc>
                  <a:txBody>
                    <a:bodyPr/>
                    <a:lstStyle/>
                    <a:p>
                      <a:pPr algn="ctr" fontAlgn="ctr"/>
                      <a:r>
                        <a:rPr lang="en-US" sz="2000" b="0" i="0" u="none" strike="noStrike">
                          <a:solidFill>
                            <a:srgbClr val="FFFFFF"/>
                          </a:solidFill>
                          <a:effectLst/>
                          <a:latin typeface="Arial"/>
                        </a:rPr>
                        <a:t>4</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FFFFFF"/>
                          </a:solidFill>
                          <a:effectLst/>
                          <a:latin typeface="Arial"/>
                        </a:rPr>
                        <a:t> </a:t>
                      </a:r>
                      <a:r>
                        <a:rPr lang="en-US" sz="2000" b="0" i="0" u="none" strike="noStrike" dirty="0" err="1">
                          <a:solidFill>
                            <a:srgbClr val="FFFFFF"/>
                          </a:solidFill>
                          <a:effectLst/>
                          <a:latin typeface="Arial"/>
                        </a:rPr>
                        <a:t>Jord</a:t>
                      </a:r>
                      <a:endParaRPr lang="en-US" sz="2000" b="0" i="0" u="none" strike="noStrike" dirty="0">
                        <a:solidFill>
                          <a:srgbClr val="FFFFFF"/>
                        </a:solidFill>
                        <a:effectLst/>
                        <a:latin typeface="Arial"/>
                      </a:endParaRP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x</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x</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FFFFFF"/>
                          </a:solidFill>
                          <a:effectLst/>
                          <a:latin typeface="Arial"/>
                        </a:rPr>
                        <a:t>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FFFFFF"/>
                          </a:solidFill>
                          <a:effectLst/>
                          <a:latin typeface="Arial"/>
                        </a:rPr>
                        <a:t>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304800">
                <a:tc>
                  <a:txBody>
                    <a:bodyPr/>
                    <a:lstStyle/>
                    <a:p>
                      <a:pPr algn="ctr" fontAlgn="ctr"/>
                      <a:r>
                        <a:rPr lang="en-US" sz="2000" b="0" i="0" u="none" strike="noStrike">
                          <a:solidFill>
                            <a:srgbClr val="FFFFFF"/>
                          </a:solidFill>
                          <a:effectLst/>
                          <a:latin typeface="Arial"/>
                        </a:rPr>
                        <a:t>7</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err="1">
                          <a:solidFill>
                            <a:srgbClr val="FFFFFF"/>
                          </a:solidFill>
                          <a:effectLst/>
                          <a:latin typeface="Arial"/>
                        </a:rPr>
                        <a:t>Derric</a:t>
                      </a:r>
                      <a:r>
                        <a:rPr lang="en-US" sz="2000" b="0" i="0" u="none" strike="noStrike" dirty="0">
                          <a:solidFill>
                            <a:srgbClr val="FFFFFF"/>
                          </a:solidFill>
                          <a:effectLst/>
                          <a:latin typeface="Arial"/>
                        </a:rPr>
                        <a:t>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x</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x</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FFFFFF"/>
                          </a:solidFill>
                          <a:effectLst/>
                          <a:latin typeface="Arial"/>
                        </a:rPr>
                        <a:t>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304800">
                <a:tc>
                  <a:txBody>
                    <a:bodyPr/>
                    <a:lstStyle/>
                    <a:p>
                      <a:pPr algn="ctr" fontAlgn="ctr"/>
                      <a:r>
                        <a:rPr lang="en-US" sz="2000" b="0" i="0" u="none" strike="noStrike">
                          <a:solidFill>
                            <a:srgbClr val="FFFFFF"/>
                          </a:solidFill>
                          <a:effectLst/>
                          <a:latin typeface="Arial"/>
                        </a:rPr>
                        <a:t>5</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FFFFFF"/>
                          </a:solidFill>
                          <a:effectLst/>
                          <a:latin typeface="Arial"/>
                        </a:rPr>
                        <a:t> Austin</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x</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x</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FFFFFF"/>
                          </a:solidFill>
                          <a:effectLst/>
                          <a:latin typeface="Arial"/>
                        </a:rPr>
                        <a:t>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304800">
                <a:tc>
                  <a:txBody>
                    <a:bodyPr/>
                    <a:lstStyle/>
                    <a:p>
                      <a:pPr algn="ctr" fontAlgn="ctr"/>
                      <a:r>
                        <a:rPr lang="en-US" sz="2000" b="0" i="0" u="none" strike="noStrike">
                          <a:solidFill>
                            <a:srgbClr val="FFFFFF"/>
                          </a:solidFill>
                          <a:effectLst/>
                          <a:latin typeface="Arial"/>
                        </a:rPr>
                        <a:t>6</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FFFFFF"/>
                          </a:solidFill>
                          <a:effectLst/>
                          <a:latin typeface="Arial"/>
                        </a:rPr>
                        <a:t>AJ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x</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x</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FFFFFF"/>
                          </a:solidFill>
                          <a:effectLst/>
                          <a:latin typeface="Arial"/>
                        </a:rPr>
                        <a:t>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426764949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7467600" cy="4525963"/>
          </a:xfrm>
        </p:spPr>
        <p:txBody>
          <a:bodyPr/>
          <a:lstStyle/>
          <a:p>
            <a:pPr marL="36576" indent="0">
              <a:buNone/>
            </a:pPr>
            <a:r>
              <a:rPr lang="en-US" dirty="0"/>
              <a:t>Its week 3 and the game is starting. Devin has not arrived and has not told you that he will not be at the game.  Players are on the floor and he is not here.</a:t>
            </a:r>
          </a:p>
          <a:p>
            <a:pPr marL="36576" indent="0">
              <a:buNone/>
            </a:pPr>
            <a:endParaRPr lang="en-US" dirty="0"/>
          </a:p>
          <a:p>
            <a:pPr marL="36576" indent="0">
              <a:buNone/>
            </a:pPr>
            <a:r>
              <a:rPr lang="en-US" dirty="0"/>
              <a:t>What do you do? </a:t>
            </a:r>
          </a:p>
        </p:txBody>
      </p:sp>
    </p:spTree>
    <p:extLst>
      <p:ext uri="{BB962C8B-B14F-4D97-AF65-F5344CB8AC3E}">
        <p14:creationId xmlns:p14="http://schemas.microsoft.com/office/powerpoint/2010/main" val="55257660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2"/>
          <p:cNvSpPr txBox="1">
            <a:spLocks noChangeArrowheads="1"/>
          </p:cNvSpPr>
          <p:nvPr/>
        </p:nvSpPr>
        <p:spPr>
          <a:xfrm>
            <a:off x="1066800" y="762000"/>
            <a:ext cx="7239000" cy="731838"/>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1" i="0" u="none" strike="noStrike" kern="1200" cap="none" spc="0" normalizeH="0" baseline="0" noProof="0" dirty="0">
                <a:ln>
                  <a:noFill/>
                </a:ln>
                <a:solidFill>
                  <a:srgbClr val="FFFFFF"/>
                </a:solidFill>
                <a:effectLst/>
                <a:uLnTx/>
                <a:uFillTx/>
                <a:ea typeface="+mj-ea"/>
                <a:cs typeface="+mj-cs"/>
              </a:rPr>
              <a:t>Substitutions</a:t>
            </a:r>
          </a:p>
        </p:txBody>
      </p:sp>
      <p:sp>
        <p:nvSpPr>
          <p:cNvPr id="4" name="TextBox 3"/>
          <p:cNvSpPr txBox="1"/>
          <p:nvPr/>
        </p:nvSpPr>
        <p:spPr>
          <a:xfrm>
            <a:off x="838200" y="1828800"/>
            <a:ext cx="7696200" cy="369332"/>
          </a:xfrm>
          <a:prstGeom prst="rect">
            <a:avLst/>
          </a:prstGeom>
          <a:noFill/>
        </p:spPr>
        <p:txBody>
          <a:bodyPr wrap="square" rtlCol="0">
            <a:spAutoFit/>
          </a:bodyPr>
          <a:lstStyle/>
          <a:p>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058109433"/>
              </p:ext>
            </p:extLst>
          </p:nvPr>
        </p:nvGraphicFramePr>
        <p:xfrm>
          <a:off x="889000" y="1805781"/>
          <a:ext cx="6604000" cy="4114800"/>
        </p:xfrm>
        <a:graphic>
          <a:graphicData uri="http://schemas.openxmlformats.org/drawingml/2006/table">
            <a:tbl>
              <a:tblPr/>
              <a:tblGrid>
                <a:gridCol w="825500">
                  <a:extLst>
                    <a:ext uri="{9D8B030D-6E8A-4147-A177-3AD203B41FA5}">
                      <a16:colId xmlns:a16="http://schemas.microsoft.com/office/drawing/2014/main" val="20000"/>
                    </a:ext>
                  </a:extLst>
                </a:gridCol>
                <a:gridCol w="825500">
                  <a:extLst>
                    <a:ext uri="{9D8B030D-6E8A-4147-A177-3AD203B41FA5}">
                      <a16:colId xmlns:a16="http://schemas.microsoft.com/office/drawing/2014/main" val="20001"/>
                    </a:ext>
                  </a:extLst>
                </a:gridCol>
                <a:gridCol w="825500">
                  <a:extLst>
                    <a:ext uri="{9D8B030D-6E8A-4147-A177-3AD203B41FA5}">
                      <a16:colId xmlns:a16="http://schemas.microsoft.com/office/drawing/2014/main" val="20002"/>
                    </a:ext>
                  </a:extLst>
                </a:gridCol>
                <a:gridCol w="825500">
                  <a:extLst>
                    <a:ext uri="{9D8B030D-6E8A-4147-A177-3AD203B41FA5}">
                      <a16:colId xmlns:a16="http://schemas.microsoft.com/office/drawing/2014/main" val="20003"/>
                    </a:ext>
                  </a:extLst>
                </a:gridCol>
                <a:gridCol w="825500">
                  <a:extLst>
                    <a:ext uri="{9D8B030D-6E8A-4147-A177-3AD203B41FA5}">
                      <a16:colId xmlns:a16="http://schemas.microsoft.com/office/drawing/2014/main" val="20004"/>
                    </a:ext>
                  </a:extLst>
                </a:gridCol>
                <a:gridCol w="825500">
                  <a:extLst>
                    <a:ext uri="{9D8B030D-6E8A-4147-A177-3AD203B41FA5}">
                      <a16:colId xmlns:a16="http://schemas.microsoft.com/office/drawing/2014/main" val="20005"/>
                    </a:ext>
                  </a:extLst>
                </a:gridCol>
                <a:gridCol w="825500">
                  <a:extLst>
                    <a:ext uri="{9D8B030D-6E8A-4147-A177-3AD203B41FA5}">
                      <a16:colId xmlns:a16="http://schemas.microsoft.com/office/drawing/2014/main" val="20006"/>
                    </a:ext>
                  </a:extLst>
                </a:gridCol>
                <a:gridCol w="825500">
                  <a:extLst>
                    <a:ext uri="{9D8B030D-6E8A-4147-A177-3AD203B41FA5}">
                      <a16:colId xmlns:a16="http://schemas.microsoft.com/office/drawing/2014/main" val="20007"/>
                    </a:ext>
                  </a:extLst>
                </a:gridCol>
              </a:tblGrid>
              <a:tr h="304800">
                <a:tc gridSpan="2">
                  <a:txBody>
                    <a:bodyPr/>
                    <a:lstStyle/>
                    <a:p>
                      <a:pPr algn="ctr" fontAlgn="ctr"/>
                      <a:r>
                        <a:rPr lang="en-US" sz="2000" b="1" i="0" u="none" strike="noStrike" dirty="0">
                          <a:solidFill>
                            <a:srgbClr val="000000"/>
                          </a:solidFill>
                          <a:effectLst/>
                          <a:latin typeface="Arial"/>
                        </a:rPr>
                        <a:t>Week 3</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3">
                  <a:txBody>
                    <a:bodyPr/>
                    <a:lstStyle/>
                    <a:p>
                      <a:pPr algn="ctr" fontAlgn="ctr"/>
                      <a:r>
                        <a:rPr lang="en-US" sz="2000" b="1" i="0" u="none" strike="noStrike">
                          <a:solidFill>
                            <a:srgbClr val="000000"/>
                          </a:solidFill>
                          <a:effectLst/>
                          <a:latin typeface="Arial"/>
                        </a:rPr>
                        <a:t>First Half</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hMerge="1">
                  <a:txBody>
                    <a:bodyPr/>
                    <a:lstStyle/>
                    <a:p>
                      <a:endParaRPr lang="en-US"/>
                    </a:p>
                  </a:txBody>
                  <a:tcPr/>
                </a:tc>
                <a:tc hMerge="1">
                  <a:txBody>
                    <a:bodyPr/>
                    <a:lstStyle/>
                    <a:p>
                      <a:endParaRPr lang="en-US"/>
                    </a:p>
                  </a:txBody>
                  <a:tcPr/>
                </a:tc>
                <a:tc gridSpan="3">
                  <a:txBody>
                    <a:bodyPr/>
                    <a:lstStyle/>
                    <a:p>
                      <a:pPr algn="ctr" fontAlgn="ctr"/>
                      <a:r>
                        <a:rPr lang="en-US" sz="2000" b="1" i="0" u="none" strike="noStrike">
                          <a:solidFill>
                            <a:srgbClr val="000000"/>
                          </a:solidFill>
                          <a:effectLst/>
                          <a:latin typeface="Arial"/>
                        </a:rPr>
                        <a:t>Second Half</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04800">
                <a:tc gridSpan="2">
                  <a:txBody>
                    <a:bodyPr/>
                    <a:lstStyle/>
                    <a:p>
                      <a:pPr algn="ctr" fontAlgn="ctr"/>
                      <a:r>
                        <a:rPr lang="en-US" sz="2000" b="1" i="0" u="none" strike="noStrike">
                          <a:solidFill>
                            <a:srgbClr val="000000"/>
                          </a:solidFill>
                          <a:effectLst/>
                          <a:latin typeface="Arial"/>
                        </a:rPr>
                        <a:t>Player's Name</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hMerge="1">
                  <a:txBody>
                    <a:bodyPr/>
                    <a:lstStyle/>
                    <a:p>
                      <a:endParaRPr lang="en-US"/>
                    </a:p>
                  </a:txBody>
                  <a:tcPr/>
                </a:tc>
                <a:tc>
                  <a:txBody>
                    <a:bodyPr/>
                    <a:lstStyle/>
                    <a:p>
                      <a:pPr algn="ctr" fontAlgn="ctr"/>
                      <a:r>
                        <a:rPr lang="en-US" sz="2000" b="1" i="0" u="none" strike="noStrike">
                          <a:solidFill>
                            <a:srgbClr val="000000"/>
                          </a:solidFill>
                          <a:effectLst/>
                          <a:latin typeface="Arial"/>
                        </a:rPr>
                        <a:t>1</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fontAlgn="ctr"/>
                      <a:r>
                        <a:rPr lang="en-US" sz="2000" b="1" i="0" u="none" strike="noStrike">
                          <a:solidFill>
                            <a:srgbClr val="000000"/>
                          </a:solidFill>
                          <a:effectLst/>
                          <a:latin typeface="Arial"/>
                        </a:rPr>
                        <a:t>2</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fontAlgn="ctr"/>
                      <a:r>
                        <a:rPr lang="en-US" sz="2000" b="1" i="0" u="none" strike="noStrike">
                          <a:solidFill>
                            <a:srgbClr val="000000"/>
                          </a:solidFill>
                          <a:effectLst/>
                          <a:latin typeface="Arial"/>
                        </a:rPr>
                        <a:t>3</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fontAlgn="ctr"/>
                      <a:r>
                        <a:rPr lang="en-US" sz="2000" b="1" i="0" u="none" strike="noStrike">
                          <a:solidFill>
                            <a:srgbClr val="000000"/>
                          </a:solidFill>
                          <a:effectLst/>
                          <a:latin typeface="Arial"/>
                        </a:rPr>
                        <a:t>4</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fontAlgn="ctr"/>
                      <a:r>
                        <a:rPr lang="en-US" sz="2000" b="1" i="0" u="none" strike="noStrike">
                          <a:solidFill>
                            <a:srgbClr val="000000"/>
                          </a:solidFill>
                          <a:effectLst/>
                          <a:latin typeface="Arial"/>
                        </a:rPr>
                        <a:t>5</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fontAlgn="ctr"/>
                      <a:r>
                        <a:rPr lang="en-US" sz="2000" b="1" i="0" u="none" strike="noStrike">
                          <a:solidFill>
                            <a:srgbClr val="000000"/>
                          </a:solidFill>
                          <a:effectLst/>
                          <a:latin typeface="Arial"/>
                        </a:rPr>
                        <a:t>6</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extLst>
                  <a:ext uri="{0D108BD9-81ED-4DB2-BD59-A6C34878D82A}">
                    <a16:rowId xmlns:a16="http://schemas.microsoft.com/office/drawing/2014/main" val="10001"/>
                  </a:ext>
                </a:extLst>
              </a:tr>
              <a:tr h="304800">
                <a:tc>
                  <a:txBody>
                    <a:bodyPr/>
                    <a:lstStyle/>
                    <a:p>
                      <a:pPr algn="ctr" fontAlgn="ctr"/>
                      <a:r>
                        <a:rPr lang="en-US" sz="2000" b="0" i="0" u="none" strike="noStrike" dirty="0">
                          <a:solidFill>
                            <a:srgbClr val="FFFFFF"/>
                          </a:solidFill>
                          <a:effectLst/>
                          <a:latin typeface="Arial"/>
                        </a:rPr>
                        <a:t>1</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FFFFFF"/>
                          </a:solidFill>
                          <a:effectLst/>
                          <a:latin typeface="Arial"/>
                        </a:rPr>
                        <a:t> Jason</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x</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FFFFFF"/>
                          </a:solidFill>
                          <a:effectLst/>
                          <a:latin typeface="Arial"/>
                        </a:rPr>
                        <a:t> x</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endParaRPr lang="en-US" sz="2000" b="0" i="0" u="none" strike="noStrike" dirty="0">
                        <a:solidFill>
                          <a:srgbClr val="FFFFFF"/>
                        </a:solidFill>
                        <a:effectLst/>
                        <a:latin typeface="Arial"/>
                      </a:endParaRP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FFFFFF"/>
                          </a:solidFill>
                          <a:effectLst/>
                          <a:latin typeface="Arial"/>
                        </a:rPr>
                        <a:t>x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4800">
                <a:tc>
                  <a:txBody>
                    <a:bodyPr/>
                    <a:lstStyle/>
                    <a:p>
                      <a:pPr algn="ctr" fontAlgn="ctr"/>
                      <a:r>
                        <a:rPr lang="en-US" sz="2000" b="0" i="0" u="none" strike="noStrike">
                          <a:solidFill>
                            <a:srgbClr val="FFFFFF"/>
                          </a:solidFill>
                          <a:effectLst/>
                          <a:latin typeface="Arial"/>
                        </a:rPr>
                        <a:t>10</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FFFFFF"/>
                          </a:solidFill>
                          <a:effectLst/>
                          <a:latin typeface="Arial"/>
                        </a:rPr>
                        <a:t>Rod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endParaRPr lang="en-US" sz="2000" b="0" i="0" u="none" strike="noStrike" dirty="0">
                        <a:solidFill>
                          <a:srgbClr val="FFFFFF"/>
                        </a:solidFill>
                        <a:effectLst/>
                        <a:latin typeface="Arial"/>
                      </a:endParaRP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FFFFFF"/>
                          </a:solidFill>
                          <a:effectLst/>
                          <a:latin typeface="Arial"/>
                        </a:rPr>
                        <a:t> x</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endParaRPr lang="en-US" sz="2000" b="0" i="0" u="none" strike="noStrike" dirty="0">
                        <a:solidFill>
                          <a:srgbClr val="FFFFFF"/>
                        </a:solidFill>
                        <a:effectLst/>
                        <a:latin typeface="Arial"/>
                      </a:endParaRP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FFFFFF"/>
                          </a:solidFill>
                          <a:effectLst/>
                          <a:latin typeface="Arial"/>
                        </a:rPr>
                        <a:t> x</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FFFFFF"/>
                          </a:solidFill>
                          <a:effectLst/>
                          <a:latin typeface="Arial"/>
                        </a:rPr>
                        <a:t>x</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04800">
                <a:tc>
                  <a:txBody>
                    <a:bodyPr/>
                    <a:lstStyle/>
                    <a:p>
                      <a:pPr algn="ctr" fontAlgn="ctr"/>
                      <a:r>
                        <a:rPr lang="en-US" sz="2000" b="0" i="0" u="none" strike="noStrike">
                          <a:solidFill>
                            <a:srgbClr val="FFFFFF"/>
                          </a:solidFill>
                          <a:effectLst/>
                          <a:latin typeface="Arial"/>
                        </a:rPr>
                        <a:t>2</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FFFFFF"/>
                          </a:solidFill>
                          <a:effectLst/>
                          <a:latin typeface="Arial"/>
                        </a:rPr>
                        <a:t>Woody</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FFFFFF"/>
                          </a:solidFill>
                          <a:effectLst/>
                          <a:latin typeface="Arial"/>
                        </a:rPr>
                        <a:t>x</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FFFFFF"/>
                          </a:solidFill>
                          <a:effectLst/>
                          <a:latin typeface="Arial"/>
                        </a:rPr>
                        <a:t>x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endParaRPr lang="en-US" sz="2000" b="0" i="0" u="none" strike="noStrike" dirty="0">
                        <a:solidFill>
                          <a:srgbClr val="FFFFFF"/>
                        </a:solidFill>
                        <a:effectLst/>
                        <a:latin typeface="Arial"/>
                      </a:endParaRP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FFFFFF"/>
                          </a:solidFill>
                          <a:effectLst/>
                          <a:latin typeface="Arial"/>
                        </a:rPr>
                        <a:t> x</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FFFFFF"/>
                          </a:solidFill>
                          <a:effectLst/>
                          <a:latin typeface="Arial"/>
                        </a:rPr>
                        <a:t>x</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04800">
                <a:tc>
                  <a:txBody>
                    <a:bodyPr/>
                    <a:lstStyle/>
                    <a:p>
                      <a:pPr algn="ctr" fontAlgn="ctr"/>
                      <a:r>
                        <a:rPr lang="en-US" sz="2000" b="0" i="0" u="none" strike="noStrike">
                          <a:solidFill>
                            <a:srgbClr val="FFFFFF"/>
                          </a:solidFill>
                          <a:effectLst/>
                          <a:latin typeface="Arial"/>
                        </a:rPr>
                        <a:t>9</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FFFFFF"/>
                          </a:solidFill>
                          <a:effectLst/>
                          <a:latin typeface="Arial"/>
                        </a:rPr>
                        <a:t>Devin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FFFFFF"/>
                          </a:solidFill>
                          <a:effectLst/>
                          <a:latin typeface="Arial"/>
                        </a:rPr>
                        <a:t>--</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FFFFFF"/>
                          </a:solidFill>
                          <a:effectLst/>
                          <a:latin typeface="Arial"/>
                        </a:rPr>
                        <a:t>--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FFFFFF"/>
                          </a:solidFill>
                          <a:effectLst/>
                          <a:latin typeface="Arial"/>
                        </a:rPr>
                        <a:t>--</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FFFFFF"/>
                          </a:solidFill>
                          <a:effectLst/>
                          <a:latin typeface="Arial"/>
                        </a:rPr>
                        <a:t>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FFFFFF"/>
                          </a:solidFill>
                          <a:effectLst/>
                          <a:latin typeface="Arial"/>
                        </a:rPr>
                        <a:t>--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FFFFFF"/>
                          </a:solidFill>
                          <a:effectLst/>
                          <a:latin typeface="Arial"/>
                        </a:rPr>
                        <a:t>x</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04800">
                <a:tc>
                  <a:txBody>
                    <a:bodyPr/>
                    <a:lstStyle/>
                    <a:p>
                      <a:pPr algn="ctr" fontAlgn="ctr"/>
                      <a:r>
                        <a:rPr lang="en-US" sz="2000" b="0" i="0" u="none" strike="noStrike">
                          <a:solidFill>
                            <a:srgbClr val="FFFFFF"/>
                          </a:solidFill>
                          <a:effectLst/>
                          <a:latin typeface="Arial"/>
                        </a:rPr>
                        <a:t>3</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FFFFFF"/>
                          </a:solidFill>
                          <a:effectLst/>
                          <a:latin typeface="Arial"/>
                        </a:rPr>
                        <a:t> </a:t>
                      </a:r>
                      <a:r>
                        <a:rPr lang="en-US" sz="2000" b="0" i="0" u="none" strike="noStrike" dirty="0" err="1">
                          <a:solidFill>
                            <a:srgbClr val="FFFFFF"/>
                          </a:solidFill>
                          <a:effectLst/>
                          <a:latin typeface="Arial"/>
                        </a:rPr>
                        <a:t>Jere</a:t>
                      </a:r>
                      <a:endParaRPr lang="en-US" sz="2000" b="0" i="0" u="none" strike="noStrike" dirty="0">
                        <a:solidFill>
                          <a:srgbClr val="FFFFFF"/>
                        </a:solidFill>
                        <a:effectLst/>
                        <a:latin typeface="Arial"/>
                      </a:endParaRP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FFFFFF"/>
                          </a:solidFill>
                          <a:effectLst/>
                          <a:latin typeface="Arial"/>
                        </a:rPr>
                        <a:t>x</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FFFFFF"/>
                          </a:solidFill>
                          <a:effectLst/>
                          <a:latin typeface="Arial"/>
                        </a:rPr>
                        <a:t>x</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FFFFFF"/>
                          </a:solidFill>
                          <a:effectLst/>
                          <a:latin typeface="Arial"/>
                        </a:rPr>
                        <a:t>x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FFFFFF"/>
                          </a:solidFill>
                          <a:effectLst/>
                          <a:latin typeface="Arial"/>
                        </a:rPr>
                        <a:t>x</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304800">
                <a:tc>
                  <a:txBody>
                    <a:bodyPr/>
                    <a:lstStyle/>
                    <a:p>
                      <a:pPr algn="ctr" fontAlgn="ctr"/>
                      <a:r>
                        <a:rPr lang="en-US" sz="2000" b="0" i="0" u="none" strike="noStrike">
                          <a:solidFill>
                            <a:srgbClr val="FFFFFF"/>
                          </a:solidFill>
                          <a:effectLst/>
                          <a:latin typeface="Arial"/>
                        </a:rPr>
                        <a:t>8</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FFFFFF"/>
                          </a:solidFill>
                          <a:effectLst/>
                          <a:latin typeface="Arial"/>
                        </a:rPr>
                        <a:t>David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FFFFFF"/>
                          </a:solidFill>
                          <a:effectLst/>
                          <a:latin typeface="Arial"/>
                        </a:rPr>
                        <a:t>x</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FFFFFF"/>
                          </a:solidFill>
                          <a:effectLst/>
                          <a:latin typeface="Arial"/>
                        </a:rPr>
                        <a:t>x</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FFFFFF"/>
                          </a:solidFill>
                          <a:effectLst/>
                          <a:latin typeface="Arial"/>
                        </a:rPr>
                        <a:t>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FFFFFF"/>
                          </a:solidFill>
                          <a:effectLst/>
                          <a:latin typeface="Arial"/>
                        </a:rPr>
                        <a:t> x</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endParaRPr lang="en-US" sz="2000" b="0" i="0" u="none" strike="noStrike" dirty="0">
                        <a:solidFill>
                          <a:srgbClr val="FFFFFF"/>
                        </a:solidFill>
                        <a:effectLst/>
                        <a:latin typeface="Arial"/>
                      </a:endParaRP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304800">
                <a:tc>
                  <a:txBody>
                    <a:bodyPr/>
                    <a:lstStyle/>
                    <a:p>
                      <a:pPr algn="ctr" fontAlgn="ctr"/>
                      <a:r>
                        <a:rPr lang="en-US" sz="2000" b="0" i="0" u="none" strike="noStrike">
                          <a:solidFill>
                            <a:srgbClr val="FFFFFF"/>
                          </a:solidFill>
                          <a:effectLst/>
                          <a:latin typeface="Arial"/>
                        </a:rPr>
                        <a:t>4</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FFFFFF"/>
                          </a:solidFill>
                          <a:effectLst/>
                          <a:latin typeface="Arial"/>
                        </a:rPr>
                        <a:t> </a:t>
                      </a:r>
                      <a:r>
                        <a:rPr lang="en-US" sz="2000" b="0" i="0" u="none" strike="noStrike" dirty="0" err="1">
                          <a:solidFill>
                            <a:srgbClr val="FFFFFF"/>
                          </a:solidFill>
                          <a:effectLst/>
                          <a:latin typeface="Arial"/>
                        </a:rPr>
                        <a:t>Jord</a:t>
                      </a:r>
                      <a:endParaRPr lang="en-US" sz="2000" b="0" i="0" u="none" strike="noStrike" dirty="0">
                        <a:solidFill>
                          <a:srgbClr val="FFFFFF"/>
                        </a:solidFill>
                        <a:effectLst/>
                        <a:latin typeface="Arial"/>
                      </a:endParaRP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FFFFFF"/>
                          </a:solidFill>
                          <a:effectLst/>
                          <a:latin typeface="Arial"/>
                        </a:rPr>
                        <a:t>x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endParaRPr lang="en-US" sz="2000" b="0" i="0" u="none" strike="noStrike" dirty="0">
                        <a:solidFill>
                          <a:srgbClr val="FFFFFF"/>
                        </a:solidFill>
                        <a:effectLst/>
                        <a:latin typeface="Arial"/>
                      </a:endParaRP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FFFFFF"/>
                          </a:solidFill>
                          <a:effectLst/>
                          <a:latin typeface="Arial"/>
                        </a:rPr>
                        <a:t>x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baseline="0" dirty="0">
                          <a:solidFill>
                            <a:srgbClr val="FFFFFF"/>
                          </a:solidFill>
                          <a:effectLst/>
                          <a:latin typeface="Arial"/>
                        </a:rPr>
                        <a:t> </a:t>
                      </a:r>
                      <a:endParaRPr lang="en-US" sz="2000" b="0" i="0" u="none" strike="noStrike" dirty="0">
                        <a:solidFill>
                          <a:srgbClr val="FFFFFF"/>
                        </a:solidFill>
                        <a:effectLst/>
                        <a:latin typeface="Arial"/>
                      </a:endParaRP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FFFFFF"/>
                          </a:solidFill>
                          <a:effectLst/>
                          <a:latin typeface="Arial"/>
                        </a:rPr>
                        <a:t>x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304800">
                <a:tc>
                  <a:txBody>
                    <a:bodyPr/>
                    <a:lstStyle/>
                    <a:p>
                      <a:pPr algn="ctr" fontAlgn="ctr"/>
                      <a:r>
                        <a:rPr lang="en-US" sz="2000" b="0" i="0" u="none" strike="noStrike">
                          <a:solidFill>
                            <a:srgbClr val="FFFFFF"/>
                          </a:solidFill>
                          <a:effectLst/>
                          <a:latin typeface="Arial"/>
                        </a:rPr>
                        <a:t>7</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err="1">
                          <a:solidFill>
                            <a:srgbClr val="FFFFFF"/>
                          </a:solidFill>
                          <a:effectLst/>
                          <a:latin typeface="Arial"/>
                        </a:rPr>
                        <a:t>Derric</a:t>
                      </a:r>
                      <a:r>
                        <a:rPr lang="en-US" sz="2000" b="0" i="0" u="none" strike="noStrike" dirty="0">
                          <a:solidFill>
                            <a:srgbClr val="FFFFFF"/>
                          </a:solidFill>
                          <a:effectLst/>
                          <a:latin typeface="Arial"/>
                        </a:rPr>
                        <a:t>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FFFFFF"/>
                          </a:solidFill>
                          <a:effectLst/>
                          <a:latin typeface="Arial"/>
                        </a:rPr>
                        <a:t> x</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endParaRPr lang="en-US" sz="2000" b="0" i="0" u="none" strike="noStrike" dirty="0">
                        <a:solidFill>
                          <a:srgbClr val="FFFFFF"/>
                        </a:solidFill>
                        <a:effectLst/>
                        <a:latin typeface="Arial"/>
                      </a:endParaRP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FFFFFF"/>
                          </a:solidFill>
                          <a:effectLst/>
                          <a:latin typeface="Arial"/>
                        </a:rPr>
                        <a:t>x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baseline="0" dirty="0">
                          <a:solidFill>
                            <a:srgbClr val="FFFFFF"/>
                          </a:solidFill>
                          <a:effectLst/>
                          <a:latin typeface="Arial"/>
                        </a:rPr>
                        <a:t> </a:t>
                      </a:r>
                      <a:endParaRPr lang="en-US" sz="2000" b="0" i="0" u="none" strike="noStrike" dirty="0">
                        <a:solidFill>
                          <a:srgbClr val="FFFFFF"/>
                        </a:solidFill>
                        <a:effectLst/>
                        <a:latin typeface="Arial"/>
                      </a:endParaRP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FFFFFF"/>
                          </a:solidFill>
                          <a:effectLst/>
                          <a:latin typeface="Arial"/>
                        </a:rPr>
                        <a:t>x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304800">
                <a:tc>
                  <a:txBody>
                    <a:bodyPr/>
                    <a:lstStyle/>
                    <a:p>
                      <a:pPr algn="ctr" fontAlgn="ctr"/>
                      <a:r>
                        <a:rPr lang="en-US" sz="2000" b="0" i="0" u="none" strike="noStrike">
                          <a:solidFill>
                            <a:srgbClr val="FFFFFF"/>
                          </a:solidFill>
                          <a:effectLst/>
                          <a:latin typeface="Arial"/>
                        </a:rPr>
                        <a:t>5</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FFFFFF"/>
                          </a:solidFill>
                          <a:effectLst/>
                          <a:latin typeface="Arial"/>
                        </a:rPr>
                        <a:t> Austin</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x</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FFFFFF"/>
                          </a:solidFill>
                          <a:effectLst/>
                          <a:latin typeface="Arial"/>
                        </a:rPr>
                        <a:t>x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baseline="0" dirty="0">
                          <a:solidFill>
                            <a:srgbClr val="FFFFFF"/>
                          </a:solidFill>
                          <a:effectLst/>
                          <a:latin typeface="Arial"/>
                        </a:rPr>
                        <a:t> </a:t>
                      </a:r>
                      <a:endParaRPr lang="en-US" sz="2000" b="0" i="0" u="none" strike="noStrike" dirty="0">
                        <a:solidFill>
                          <a:srgbClr val="FFFFFF"/>
                        </a:solidFill>
                        <a:effectLst/>
                        <a:latin typeface="Arial"/>
                      </a:endParaRP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FFFFFF"/>
                          </a:solidFill>
                          <a:effectLst/>
                          <a:latin typeface="Arial"/>
                        </a:rPr>
                        <a:t>x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FFFFFF"/>
                          </a:solidFill>
                          <a:effectLst/>
                          <a:latin typeface="Arial"/>
                        </a:rPr>
                        <a:t>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304800">
                <a:tc>
                  <a:txBody>
                    <a:bodyPr/>
                    <a:lstStyle/>
                    <a:p>
                      <a:pPr algn="ctr" fontAlgn="ctr"/>
                      <a:r>
                        <a:rPr lang="en-US" sz="2000" b="0" i="0" u="none" strike="noStrike">
                          <a:solidFill>
                            <a:srgbClr val="FFFFFF"/>
                          </a:solidFill>
                          <a:effectLst/>
                          <a:latin typeface="Arial"/>
                        </a:rPr>
                        <a:t>6</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FFFFFF"/>
                          </a:solidFill>
                          <a:effectLst/>
                          <a:latin typeface="Arial"/>
                        </a:rPr>
                        <a:t>AJ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x</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FFFF"/>
                          </a:solidFill>
                          <a:effectLst/>
                          <a:latin typeface="Arial"/>
                        </a:rPr>
                        <a:t>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FFFFFF"/>
                          </a:solidFill>
                          <a:effectLst/>
                          <a:latin typeface="Arial"/>
                        </a:rPr>
                        <a:t>x</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FFFFFF"/>
                          </a:solidFill>
                          <a:effectLst/>
                          <a:latin typeface="Arial"/>
                        </a:rPr>
                        <a:t>x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FFFFFF"/>
                          </a:solidFill>
                          <a:effectLst/>
                          <a:latin typeface="Arial"/>
                        </a:rPr>
                        <a:t>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400702273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 name="Content Placeholder 3" descr="SPORTS-BASKETBALLandCHEER_Hlogo_307c.eps"/>
          <p:cNvPicPr>
            <a:picLocks noGrp="1" noChangeAspect="1"/>
          </p:cNvPicPr>
          <p:nvPr>
            <p:ph idx="1"/>
          </p:nvPr>
        </p:nvPicPr>
        <p:blipFill>
          <a:blip r:embed="rId2">
            <a:extLst>
              <a:ext uri="{28A0092B-C50C-407E-A947-70E740481C1C}">
                <a14:useLocalDpi xmlns:a14="http://schemas.microsoft.com/office/drawing/2010/main" val="0"/>
              </a:ext>
            </a:extLst>
          </a:blip>
          <a:srcRect l="1490" r="1490"/>
          <a:stretch>
            <a:fillRect/>
          </a:stretch>
        </p:blipFill>
        <p:spPr>
          <a:xfrm>
            <a:off x="685800" y="609600"/>
            <a:ext cx="7467600" cy="4525963"/>
          </a:xfrm>
        </p:spPr>
      </p:pic>
    </p:spTree>
    <p:extLst>
      <p:ext uri="{BB962C8B-B14F-4D97-AF65-F5344CB8AC3E}">
        <p14:creationId xmlns:p14="http://schemas.microsoft.com/office/powerpoint/2010/main" val="16920135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p:cNvSpPr>
            <a:spLocks noChangeArrowheads="1"/>
          </p:cNvSpPr>
          <p:nvPr/>
        </p:nvSpPr>
        <p:spPr bwMode="auto">
          <a:xfrm>
            <a:off x="457200" y="1143000"/>
            <a:ext cx="8001000" cy="4953000"/>
          </a:xfrm>
          <a:prstGeom prst="rect">
            <a:avLst/>
          </a:prstGeom>
          <a:noFill/>
          <a:ln w="9525">
            <a:noFill/>
            <a:miter lim="800000"/>
            <a:headEnd/>
            <a:tailEnd/>
          </a:ln>
        </p:spPr>
        <p:txBody>
          <a:bodyPr/>
          <a:lstStyle/>
          <a:p>
            <a:pPr marL="342900" indent="-342900">
              <a:spcBef>
                <a:spcPct val="20000"/>
              </a:spcBef>
            </a:pPr>
            <a:endParaRPr lang="en-US" sz="2000" b="1" dirty="0">
              <a:solidFill>
                <a:srgbClr val="FFFFFF"/>
              </a:solidFill>
            </a:endParaRPr>
          </a:p>
        </p:txBody>
      </p:sp>
      <p:sp>
        <p:nvSpPr>
          <p:cNvPr id="6" name="TextBox 5"/>
          <p:cNvSpPr txBox="1"/>
          <p:nvPr/>
        </p:nvSpPr>
        <p:spPr>
          <a:xfrm>
            <a:off x="914400" y="838200"/>
            <a:ext cx="7315200" cy="369332"/>
          </a:xfrm>
          <a:prstGeom prst="rect">
            <a:avLst/>
          </a:prstGeom>
          <a:noFill/>
        </p:spPr>
        <p:txBody>
          <a:bodyPr wrap="square" rtlCol="0">
            <a:spAutoFit/>
          </a:bodyPr>
          <a:lstStyle/>
          <a:p>
            <a:endParaRPr lang="en-US" dirty="0"/>
          </a:p>
        </p:txBody>
      </p:sp>
      <p:pic>
        <p:nvPicPr>
          <p:cNvPr id="2" name="Picture 1"/>
          <p:cNvPicPr>
            <a:picLocks noChangeAspect="1"/>
          </p:cNvPicPr>
          <p:nvPr/>
        </p:nvPicPr>
        <p:blipFill>
          <a:blip r:embed="rId2"/>
          <a:stretch>
            <a:fillRect/>
          </a:stretch>
        </p:blipFill>
        <p:spPr>
          <a:xfrm>
            <a:off x="1371600" y="381000"/>
            <a:ext cx="5918200" cy="5984510"/>
          </a:xfrm>
          <a:prstGeom prst="rect">
            <a:avLst/>
          </a:prstGeom>
        </p:spPr>
      </p:pic>
    </p:spTree>
    <p:extLst>
      <p:ext uri="{BB962C8B-B14F-4D97-AF65-F5344CB8AC3E}">
        <p14:creationId xmlns:p14="http://schemas.microsoft.com/office/powerpoint/2010/main" val="4017156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533400" y="425470"/>
            <a:ext cx="8062550" cy="6432530"/>
          </a:xfrm>
          <a:prstGeom prst="rect">
            <a:avLst/>
          </a:prstGeom>
          <a:noFill/>
        </p:spPr>
        <p:txBody>
          <a:bodyPr wrap="square" rtlCol="0">
            <a:spAutoFit/>
          </a:bodyPr>
          <a:lstStyle/>
          <a:p>
            <a:pPr marL="342900" indent="-342900">
              <a:spcBef>
                <a:spcPct val="20000"/>
              </a:spcBef>
            </a:pPr>
            <a:r>
              <a:rPr lang="en-US" sz="2000" b="1" dirty="0"/>
              <a:t>Central Sports:</a:t>
            </a:r>
          </a:p>
          <a:p>
            <a:pPr marL="342900" indent="-342900">
              <a:spcBef>
                <a:spcPct val="20000"/>
              </a:spcBef>
            </a:pPr>
            <a:endParaRPr lang="en-US" sz="2000" b="1" dirty="0"/>
          </a:p>
          <a:p>
            <a:pPr marL="342900" indent="-342900">
              <a:spcBef>
                <a:spcPct val="20000"/>
              </a:spcBef>
            </a:pPr>
            <a:r>
              <a:rPr lang="en-US" sz="2000" b="1" dirty="0"/>
              <a:t>	Fun – we want the kids, parents and you the coach to have fun. We want learning about Jesus to be fun.  His the creator of fun so why wouldn’t we have fun learning about Him.</a:t>
            </a:r>
          </a:p>
          <a:p>
            <a:pPr marL="342900" indent="-342900">
              <a:spcBef>
                <a:spcPct val="20000"/>
              </a:spcBef>
            </a:pPr>
            <a:endParaRPr lang="en-US" sz="2000" b="1" dirty="0"/>
          </a:p>
          <a:p>
            <a:pPr marL="342900" indent="-342900">
              <a:spcBef>
                <a:spcPct val="20000"/>
              </a:spcBef>
            </a:pPr>
            <a:r>
              <a:rPr lang="en-US" sz="2000" b="1" dirty="0"/>
              <a:t>	Growth – we want kids to be a better players at the end of the season than they were at the beginning of the year.  We want players, coaches and parents relationship with Jesus to be deeper that it was when the season started.  If they don’t know Jesus we want them to get to know Him.</a:t>
            </a:r>
          </a:p>
          <a:p>
            <a:pPr marL="342900" indent="-342900">
              <a:spcBef>
                <a:spcPct val="20000"/>
              </a:spcBef>
            </a:pPr>
            <a:endParaRPr lang="en-US" sz="2000" b="1" dirty="0"/>
          </a:p>
          <a:p>
            <a:pPr marL="342900" indent="-342900">
              <a:spcBef>
                <a:spcPct val="20000"/>
              </a:spcBef>
            </a:pPr>
            <a:r>
              <a:rPr lang="en-US" sz="2000" b="1" dirty="0"/>
              <a:t>	Respect – we want players and coaches to play to win, but at the same time not win at all costs.  We want players and coaches to respect the opponent.  We want you to have the same reaction in winning and in losing.  Jesus taught us to love others, so we need to love the other team.</a:t>
            </a:r>
          </a:p>
          <a:p>
            <a:pPr marL="342900" indent="-342900">
              <a:spcBef>
                <a:spcPct val="20000"/>
              </a:spcBef>
            </a:pPr>
            <a:endParaRPr lang="en-US" sz="2000" b="1" dirty="0">
              <a:solidFill>
                <a:schemeClr val="bg1"/>
              </a:solidFill>
            </a:endParaRPr>
          </a:p>
          <a:p>
            <a:pPr marL="342900" indent="-342900">
              <a:spcBef>
                <a:spcPct val="20000"/>
              </a:spcBef>
            </a:pPr>
            <a:r>
              <a:rPr lang="en-US" sz="2000" b="1" dirty="0">
                <a:solidFill>
                  <a:schemeClr val="bg1"/>
                </a:solidFill>
              </a:rPr>
              <a:t>	</a:t>
            </a:r>
          </a:p>
        </p:txBody>
      </p:sp>
    </p:spTree>
    <p:extLst>
      <p:ext uri="{BB962C8B-B14F-4D97-AF65-F5344CB8AC3E}">
        <p14:creationId xmlns:p14="http://schemas.microsoft.com/office/powerpoint/2010/main" val="38087494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3A6BC5-5355-5744-B077-605C794BCB94}"/>
              </a:ext>
            </a:extLst>
          </p:cNvPr>
          <p:cNvSpPr>
            <a:spLocks noGrp="1"/>
          </p:cNvSpPr>
          <p:nvPr>
            <p:ph type="title"/>
          </p:nvPr>
        </p:nvSpPr>
        <p:spPr/>
        <p:txBody>
          <a:bodyPr/>
          <a:lstStyle/>
          <a:p>
            <a:r>
              <a:rPr lang="en-US" dirty="0"/>
              <a:t>Points of Emphasis</a:t>
            </a:r>
          </a:p>
        </p:txBody>
      </p:sp>
      <p:sp>
        <p:nvSpPr>
          <p:cNvPr id="3" name="Content Placeholder 2">
            <a:extLst>
              <a:ext uri="{FF2B5EF4-FFF2-40B4-BE49-F238E27FC236}">
                <a16:creationId xmlns:a16="http://schemas.microsoft.com/office/drawing/2014/main" id="{50250864-83CE-C44F-9D72-BAB40E3CEF04}"/>
              </a:ext>
            </a:extLst>
          </p:cNvPr>
          <p:cNvSpPr>
            <a:spLocks noGrp="1"/>
          </p:cNvSpPr>
          <p:nvPr>
            <p:ph idx="1"/>
          </p:nvPr>
        </p:nvSpPr>
        <p:spPr/>
        <p:txBody>
          <a:bodyPr/>
          <a:lstStyle/>
          <a:p>
            <a:r>
              <a:rPr lang="en-US" dirty="0"/>
              <a:t>Proper dribbling</a:t>
            </a:r>
          </a:p>
          <a:p>
            <a:r>
              <a:rPr lang="en-US" dirty="0"/>
              <a:t>Setting screens correctly</a:t>
            </a:r>
          </a:p>
          <a:p>
            <a:r>
              <a:rPr lang="en-US" dirty="0"/>
              <a:t>Playing defense with feet, not hands.</a:t>
            </a:r>
          </a:p>
        </p:txBody>
      </p:sp>
    </p:spTree>
    <p:extLst>
      <p:ext uri="{BB962C8B-B14F-4D97-AF65-F5344CB8AC3E}">
        <p14:creationId xmlns:p14="http://schemas.microsoft.com/office/powerpoint/2010/main" val="11914649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9"/>
          <p:cNvSpPr>
            <a:spLocks noChangeArrowheads="1"/>
          </p:cNvSpPr>
          <p:nvPr/>
        </p:nvSpPr>
        <p:spPr bwMode="auto">
          <a:xfrm>
            <a:off x="0" y="304800"/>
            <a:ext cx="9144000" cy="5943600"/>
          </a:xfrm>
          <a:prstGeom prst="rect">
            <a:avLst/>
          </a:prstGeom>
          <a:noFill/>
          <a:ln w="9525">
            <a:noFill/>
            <a:miter lim="800000"/>
            <a:headEnd/>
            <a:tailEnd/>
          </a:ln>
        </p:spPr>
        <p:txBody>
          <a:bodyPr/>
          <a:lstStyle/>
          <a:p>
            <a:pPr marL="342900" indent="-342900">
              <a:spcBef>
                <a:spcPct val="20000"/>
              </a:spcBef>
            </a:pPr>
            <a:r>
              <a:rPr lang="en-US" sz="2000" b="1" dirty="0">
                <a:solidFill>
                  <a:schemeClr val="bg1"/>
                </a:solidFill>
              </a:rPr>
              <a:t>	</a:t>
            </a:r>
            <a:r>
              <a:rPr lang="en-US" sz="2000" b="1" dirty="0">
                <a:solidFill>
                  <a:srgbClr val="FFFFFF"/>
                </a:solidFill>
              </a:rPr>
              <a:t>What we expect from you as a Central Sports Coach</a:t>
            </a:r>
          </a:p>
          <a:p>
            <a:pPr marL="342900" indent="-342900">
              <a:spcBef>
                <a:spcPct val="20000"/>
              </a:spcBef>
            </a:pPr>
            <a:endParaRPr lang="en-US" sz="2000" b="1" dirty="0">
              <a:solidFill>
                <a:srgbClr val="FFFFFF"/>
              </a:solidFill>
            </a:endParaRPr>
          </a:p>
          <a:p>
            <a:pPr marL="342900" indent="-342900">
              <a:spcBef>
                <a:spcPct val="20000"/>
              </a:spcBef>
            </a:pPr>
            <a:r>
              <a:rPr lang="en-US" sz="2000" b="1" dirty="0">
                <a:solidFill>
                  <a:srgbClr val="FFFFFF"/>
                </a:solidFill>
              </a:rPr>
              <a:t>	Coach to win </a:t>
            </a:r>
          </a:p>
          <a:p>
            <a:pPr marL="342900" indent="-342900">
              <a:spcBef>
                <a:spcPct val="20000"/>
              </a:spcBef>
            </a:pPr>
            <a:r>
              <a:rPr lang="en-US" sz="2000" b="1" dirty="0">
                <a:solidFill>
                  <a:srgbClr val="FFFFFF"/>
                </a:solidFill>
              </a:rPr>
              <a:t>	Coach to teach</a:t>
            </a:r>
          </a:p>
          <a:p>
            <a:pPr marL="342900" indent="-342900">
              <a:spcBef>
                <a:spcPct val="20000"/>
              </a:spcBef>
            </a:pPr>
            <a:r>
              <a:rPr lang="en-US" sz="2000" b="1" dirty="0">
                <a:solidFill>
                  <a:srgbClr val="FFFFFF"/>
                </a:solidFill>
              </a:rPr>
              <a:t>	Coach for a lifetime</a:t>
            </a:r>
          </a:p>
          <a:p>
            <a:pPr marL="342900" indent="-342900">
              <a:spcBef>
                <a:spcPct val="20000"/>
              </a:spcBef>
            </a:pPr>
            <a:r>
              <a:rPr lang="en-US" sz="2000" b="1" dirty="0">
                <a:solidFill>
                  <a:srgbClr val="FFFFFF"/>
                </a:solidFill>
              </a:rPr>
              <a:t>	Coach to develop relationships - Devotional at each practice</a:t>
            </a:r>
          </a:p>
          <a:p>
            <a:pPr marL="342900" indent="-342900">
              <a:spcBef>
                <a:spcPct val="20000"/>
              </a:spcBef>
            </a:pPr>
            <a:r>
              <a:rPr lang="en-US" sz="2000" b="1" dirty="0">
                <a:solidFill>
                  <a:srgbClr val="FFFFFF"/>
                </a:solidFill>
              </a:rPr>
              <a:t>	Find help, you can’t do this on your own</a:t>
            </a:r>
          </a:p>
          <a:p>
            <a:pPr marL="342900" indent="-342900">
              <a:spcBef>
                <a:spcPct val="20000"/>
              </a:spcBef>
            </a:pPr>
            <a:r>
              <a:rPr lang="en-US" sz="2000" b="1" dirty="0">
                <a:solidFill>
                  <a:srgbClr val="FFFFFF"/>
                </a:solidFill>
              </a:rPr>
              <a:t>	Work with others</a:t>
            </a:r>
          </a:p>
          <a:p>
            <a:pPr marL="342900" indent="-342900">
              <a:spcBef>
                <a:spcPct val="20000"/>
              </a:spcBef>
            </a:pPr>
            <a:r>
              <a:rPr lang="en-US" sz="2000" b="1" dirty="0">
                <a:solidFill>
                  <a:srgbClr val="FFFFFF"/>
                </a:solidFill>
              </a:rPr>
              <a:t>	Your team to be a priority</a:t>
            </a:r>
          </a:p>
          <a:p>
            <a:pPr marL="342900" indent="-342900">
              <a:spcBef>
                <a:spcPct val="20000"/>
              </a:spcBef>
            </a:pPr>
            <a:r>
              <a:rPr lang="en-US" sz="2000" b="1" dirty="0">
                <a:solidFill>
                  <a:srgbClr val="FFFFFF"/>
                </a:solidFill>
              </a:rPr>
              <a:t>	Respect the other team/Referees</a:t>
            </a:r>
          </a:p>
          <a:p>
            <a:pPr marL="342900" indent="-342900">
              <a:spcBef>
                <a:spcPct val="20000"/>
              </a:spcBef>
            </a:pPr>
            <a:endParaRPr lang="en-US" sz="2000" b="1" dirty="0">
              <a:solidFill>
                <a:srgbClr val="FFFFFF"/>
              </a:solidFill>
            </a:endParaRPr>
          </a:p>
          <a:p>
            <a:pPr marL="342900" indent="-342900">
              <a:spcBef>
                <a:spcPct val="20000"/>
              </a:spcBef>
            </a:pPr>
            <a:r>
              <a:rPr lang="en-US" sz="2000" b="1" dirty="0">
                <a:solidFill>
                  <a:srgbClr val="FFFFFF"/>
                </a:solidFill>
              </a:rPr>
              <a:t>	COACH RESOURCES</a:t>
            </a:r>
          </a:p>
          <a:p>
            <a:pPr marL="342900" indent="-342900">
              <a:spcBef>
                <a:spcPct val="20000"/>
              </a:spcBef>
            </a:pPr>
            <a:r>
              <a:rPr lang="en-US" sz="2000" b="1" dirty="0">
                <a:solidFill>
                  <a:srgbClr val="FFFFFF"/>
                </a:solidFill>
              </a:rPr>
              <a:t>	https://</a:t>
            </a:r>
            <a:r>
              <a:rPr lang="en-US" sz="2000" b="1" dirty="0" err="1">
                <a:solidFill>
                  <a:srgbClr val="FFFFFF"/>
                </a:solidFill>
              </a:rPr>
              <a:t>cedesports.org</a:t>
            </a:r>
            <a:r>
              <a:rPr lang="en-US" sz="2000" b="1" dirty="0">
                <a:solidFill>
                  <a:srgbClr val="FFFFFF"/>
                </a:solidFill>
              </a:rPr>
              <a:t>/network/blog/	</a:t>
            </a:r>
          </a:p>
          <a:p>
            <a:pPr marL="342900" indent="-342900">
              <a:spcBef>
                <a:spcPct val="20000"/>
              </a:spcBef>
            </a:pPr>
            <a:r>
              <a:rPr lang="en-US" sz="2000" b="1" dirty="0">
                <a:solidFill>
                  <a:srgbClr val="FFFFFF"/>
                </a:solidFill>
              </a:rPr>
              <a:t>	</a:t>
            </a:r>
            <a:r>
              <a:rPr lang="en-US" sz="2000" b="1" dirty="0" err="1">
                <a:solidFill>
                  <a:srgbClr val="FFFFFF"/>
                </a:solidFill>
              </a:rPr>
              <a:t>centralbcs.org</a:t>
            </a:r>
            <a:r>
              <a:rPr lang="en-US" sz="2000" b="1" dirty="0">
                <a:solidFill>
                  <a:srgbClr val="FFFFFF"/>
                </a:solidFill>
              </a:rPr>
              <a:t>/sports</a:t>
            </a:r>
          </a:p>
          <a:p>
            <a:pPr marL="342900" indent="-342900">
              <a:spcBef>
                <a:spcPct val="20000"/>
              </a:spcBef>
            </a:pPr>
            <a:r>
              <a:rPr lang="en-US" sz="2000" b="1" dirty="0">
                <a:solidFill>
                  <a:srgbClr val="FFFFFF"/>
                </a:solidFill>
              </a:rPr>
              <a:t>	</a:t>
            </a:r>
            <a:r>
              <a:rPr lang="en-US" sz="2000" b="1" dirty="0" err="1">
                <a:solidFill>
                  <a:srgbClr val="FFFFFF"/>
                </a:solidFill>
              </a:rPr>
              <a:t>www.online</a:t>
            </a:r>
            <a:r>
              <a:rPr lang="en-US" sz="2000" b="1" dirty="0">
                <a:solidFill>
                  <a:srgbClr val="FFFFFF"/>
                </a:solidFill>
              </a:rPr>
              <a:t>-basketball-</a:t>
            </a:r>
            <a:r>
              <a:rPr lang="en-US" sz="2000" b="1" dirty="0" err="1">
                <a:solidFill>
                  <a:srgbClr val="FFFFFF"/>
                </a:solidFill>
              </a:rPr>
              <a:t>drills.com</a:t>
            </a:r>
            <a:r>
              <a:rPr lang="en-US" sz="2000" b="1" dirty="0">
                <a:solidFill>
                  <a:schemeClr val="bg1"/>
                </a:solidFill>
              </a:rPr>
              <a:t>	</a:t>
            </a:r>
            <a:endParaRPr lang="en-US" sz="2000" b="1" dirty="0">
              <a:solidFill>
                <a:srgbClr val="FFFFFF"/>
              </a:solidFill>
            </a:endParaRPr>
          </a:p>
          <a:p>
            <a:pPr marL="342900" indent="-342900">
              <a:spcBef>
                <a:spcPct val="20000"/>
              </a:spcBef>
            </a:pPr>
            <a:endParaRPr lang="en-US" sz="2000" b="1" dirty="0">
              <a:solidFill>
                <a:schemeClr val="bg1"/>
              </a:solidFill>
            </a:endParaRPr>
          </a:p>
          <a:p>
            <a:pPr marL="342900" indent="-342900">
              <a:spcBef>
                <a:spcPct val="20000"/>
              </a:spcBef>
            </a:pPr>
            <a:r>
              <a:rPr lang="en-US" sz="2000" b="1" dirty="0">
                <a:solidFill>
                  <a:schemeClr val="bg1"/>
                </a:solidFill>
              </a:rPr>
              <a:t>	</a:t>
            </a:r>
          </a:p>
          <a:p>
            <a:pPr marL="342900" indent="-342900">
              <a:spcBef>
                <a:spcPct val="20000"/>
              </a:spcBef>
            </a:pPr>
            <a:r>
              <a:rPr lang="en-US" sz="2000" b="1" dirty="0">
                <a:solidFill>
                  <a:schemeClr val="bg1"/>
                </a:solidFill>
              </a:rPr>
              <a:t>	</a:t>
            </a:r>
          </a:p>
        </p:txBody>
      </p:sp>
    </p:spTree>
    <p:extLst>
      <p:ext uri="{BB962C8B-B14F-4D97-AF65-F5344CB8AC3E}">
        <p14:creationId xmlns:p14="http://schemas.microsoft.com/office/powerpoint/2010/main" val="3120874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ChangeArrowheads="1"/>
          </p:cNvSpPr>
          <p:nvPr/>
        </p:nvSpPr>
        <p:spPr bwMode="auto">
          <a:xfrm>
            <a:off x="457200" y="3581400"/>
            <a:ext cx="7459133" cy="1219200"/>
          </a:xfrm>
          <a:prstGeom prst="rect">
            <a:avLst/>
          </a:prstGeom>
          <a:noFill/>
          <a:ln w="9525">
            <a:noFill/>
            <a:miter lim="800000"/>
            <a:headEnd/>
            <a:tailEnd/>
          </a:ln>
        </p:spPr>
        <p:txBody>
          <a:bodyPr/>
          <a:lstStyle/>
          <a:p>
            <a:pPr marL="342900" indent="-342900">
              <a:spcBef>
                <a:spcPct val="20000"/>
              </a:spcBef>
            </a:pPr>
            <a:r>
              <a:rPr lang="en-US" sz="2400" b="1" dirty="0">
                <a:solidFill>
                  <a:srgbClr val="FFFFFF"/>
                </a:solidFill>
              </a:rPr>
              <a:t>2.  Teach the rules of basketball </a:t>
            </a:r>
            <a:r>
              <a:rPr lang="en-US" sz="2000" b="1" dirty="0">
                <a:solidFill>
                  <a:srgbClr val="FFFFFF"/>
                </a:solidFill>
              </a:rPr>
              <a:t>– </a:t>
            </a:r>
            <a:r>
              <a:rPr lang="en-US" sz="2000" dirty="0">
                <a:solidFill>
                  <a:srgbClr val="FFFFFF"/>
                </a:solidFill>
              </a:rPr>
              <a:t>For the players to grow in the sport they must understand and apply the rules of the game. Take time to explain rules and why they are important.</a:t>
            </a:r>
            <a:endParaRPr lang="en-US" sz="2000" b="1" dirty="0">
              <a:solidFill>
                <a:srgbClr val="FFFFFF"/>
              </a:solidFill>
            </a:endParaRPr>
          </a:p>
        </p:txBody>
      </p:sp>
      <p:sp>
        <p:nvSpPr>
          <p:cNvPr id="8" name="Rectangle 7"/>
          <p:cNvSpPr>
            <a:spLocks noChangeArrowheads="1"/>
          </p:cNvSpPr>
          <p:nvPr/>
        </p:nvSpPr>
        <p:spPr bwMode="auto">
          <a:xfrm>
            <a:off x="457200" y="1752600"/>
            <a:ext cx="8001000" cy="1295400"/>
          </a:xfrm>
          <a:prstGeom prst="rect">
            <a:avLst/>
          </a:prstGeom>
          <a:noFill/>
          <a:ln w="9525">
            <a:noFill/>
            <a:miter lim="800000"/>
            <a:headEnd/>
            <a:tailEnd/>
          </a:ln>
        </p:spPr>
        <p:txBody>
          <a:bodyPr/>
          <a:lstStyle/>
          <a:p>
            <a:pPr marL="342900" indent="-342900">
              <a:spcBef>
                <a:spcPct val="20000"/>
              </a:spcBef>
            </a:pPr>
            <a:r>
              <a:rPr lang="en-US" sz="2400" b="1" dirty="0">
                <a:solidFill>
                  <a:srgbClr val="FFFFFF"/>
                </a:solidFill>
              </a:rPr>
              <a:t>1.  Teach the game through drills </a:t>
            </a:r>
            <a:r>
              <a:rPr lang="en-US" sz="2000" b="1" dirty="0">
                <a:solidFill>
                  <a:srgbClr val="FFFFFF"/>
                </a:solidFill>
              </a:rPr>
              <a:t>– </a:t>
            </a:r>
            <a:r>
              <a:rPr lang="en-US" sz="2000" dirty="0">
                <a:solidFill>
                  <a:srgbClr val="FFFFFF"/>
                </a:solidFill>
              </a:rPr>
              <a:t>The ability to execute proper drills enhances skill level and improves athletic foundations.  Your practices should utilize drills that enhance skill development.</a:t>
            </a:r>
            <a:endParaRPr lang="en-US" sz="2000" b="1" dirty="0">
              <a:solidFill>
                <a:srgbClr val="FFFFFF"/>
              </a:solidFill>
            </a:endParaRPr>
          </a:p>
        </p:txBody>
      </p:sp>
      <p:sp>
        <p:nvSpPr>
          <p:cNvPr id="3" name="TextBox 2"/>
          <p:cNvSpPr txBox="1"/>
          <p:nvPr/>
        </p:nvSpPr>
        <p:spPr>
          <a:xfrm>
            <a:off x="914400" y="914400"/>
            <a:ext cx="6934200" cy="400110"/>
          </a:xfrm>
          <a:prstGeom prst="rect">
            <a:avLst/>
          </a:prstGeom>
          <a:noFill/>
        </p:spPr>
        <p:txBody>
          <a:bodyPr wrap="square" rtlCol="0">
            <a:spAutoFit/>
          </a:bodyPr>
          <a:lstStyle/>
          <a:p>
            <a:pPr algn="ctr"/>
            <a:r>
              <a:rPr lang="en-US" sz="2000" b="1" i="1" dirty="0"/>
              <a:t>Responsibilities of a Central Sports Coach</a:t>
            </a:r>
          </a:p>
        </p:txBody>
      </p:sp>
    </p:spTree>
    <p:extLst>
      <p:ext uri="{BB962C8B-B14F-4D97-AF65-F5344CB8AC3E}">
        <p14:creationId xmlns:p14="http://schemas.microsoft.com/office/powerpoint/2010/main" val="941249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a:spLocks noChangeArrowheads="1"/>
          </p:cNvSpPr>
          <p:nvPr/>
        </p:nvSpPr>
        <p:spPr bwMode="auto">
          <a:xfrm>
            <a:off x="381000" y="1066800"/>
            <a:ext cx="8001000" cy="1219200"/>
          </a:xfrm>
          <a:prstGeom prst="rect">
            <a:avLst/>
          </a:prstGeom>
          <a:noFill/>
          <a:ln w="9525">
            <a:noFill/>
            <a:miter lim="800000"/>
            <a:headEnd/>
            <a:tailEnd/>
          </a:ln>
        </p:spPr>
        <p:txBody>
          <a:bodyPr/>
          <a:lstStyle/>
          <a:p>
            <a:pPr marL="457200" indent="-457200">
              <a:spcBef>
                <a:spcPct val="20000"/>
              </a:spcBef>
              <a:buAutoNum type="arabicPeriod" startAt="3"/>
            </a:pPr>
            <a:r>
              <a:rPr lang="en-US" sz="2000" b="1" dirty="0">
                <a:solidFill>
                  <a:srgbClr val="FFFFFF"/>
                </a:solidFill>
              </a:rPr>
              <a:t>Instill sportsmanship with a competitive spirit –</a:t>
            </a:r>
            <a:r>
              <a:rPr lang="en-US" sz="2000" dirty="0">
                <a:solidFill>
                  <a:srgbClr val="FFFFFF"/>
                </a:solidFill>
              </a:rPr>
              <a:t>Your young athletes need to learn how these two important elements work together:</a:t>
            </a:r>
          </a:p>
        </p:txBody>
      </p:sp>
      <p:sp>
        <p:nvSpPr>
          <p:cNvPr id="5" name="Rectangle 4"/>
          <p:cNvSpPr>
            <a:spLocks noChangeArrowheads="1"/>
          </p:cNvSpPr>
          <p:nvPr/>
        </p:nvSpPr>
        <p:spPr bwMode="auto">
          <a:xfrm>
            <a:off x="443345" y="4648200"/>
            <a:ext cx="8001000" cy="1752600"/>
          </a:xfrm>
          <a:prstGeom prst="rect">
            <a:avLst/>
          </a:prstGeom>
          <a:noFill/>
          <a:ln w="9525">
            <a:noFill/>
            <a:miter lim="800000"/>
            <a:headEnd/>
            <a:tailEnd/>
          </a:ln>
        </p:spPr>
        <p:txBody>
          <a:bodyPr/>
          <a:lstStyle/>
          <a:p>
            <a:pPr>
              <a:spcBef>
                <a:spcPct val="20000"/>
              </a:spcBef>
            </a:pPr>
            <a:endParaRPr lang="en-US" sz="2000" dirty="0">
              <a:solidFill>
                <a:schemeClr val="bg1"/>
              </a:solidFill>
            </a:endParaRPr>
          </a:p>
        </p:txBody>
      </p:sp>
      <p:sp>
        <p:nvSpPr>
          <p:cNvPr id="7" name="Rectangle 6"/>
          <p:cNvSpPr>
            <a:spLocks noChangeArrowheads="1"/>
          </p:cNvSpPr>
          <p:nvPr/>
        </p:nvSpPr>
        <p:spPr bwMode="auto">
          <a:xfrm>
            <a:off x="457200" y="2438400"/>
            <a:ext cx="8001000" cy="1149927"/>
          </a:xfrm>
          <a:prstGeom prst="rect">
            <a:avLst/>
          </a:prstGeom>
          <a:noFill/>
          <a:ln w="9525">
            <a:noFill/>
            <a:miter lim="800000"/>
            <a:headEnd/>
            <a:tailEnd/>
          </a:ln>
        </p:spPr>
        <p:txBody>
          <a:bodyPr/>
          <a:lstStyle/>
          <a:p>
            <a:pPr marL="914400" lvl="1" indent="-457200">
              <a:spcBef>
                <a:spcPct val="20000"/>
              </a:spcBef>
              <a:buFont typeface="Arial" panose="020B0604020202020204" pitchFamily="34" charset="0"/>
              <a:buChar char="•"/>
            </a:pPr>
            <a:r>
              <a:rPr lang="en-US" sz="2000" dirty="0">
                <a:solidFill>
                  <a:srgbClr val="FFFFFF"/>
                </a:solidFill>
              </a:rPr>
              <a:t>Great sportsmanship involves valuing others. Your players should recognize how to value their opponents as well as their teammates</a:t>
            </a:r>
            <a:r>
              <a:rPr lang="en-US" sz="2000" dirty="0"/>
              <a:t>.</a:t>
            </a:r>
          </a:p>
        </p:txBody>
      </p:sp>
      <p:sp>
        <p:nvSpPr>
          <p:cNvPr id="8" name="Rectangle 7"/>
          <p:cNvSpPr>
            <a:spLocks noChangeArrowheads="1"/>
          </p:cNvSpPr>
          <p:nvPr/>
        </p:nvSpPr>
        <p:spPr bwMode="auto">
          <a:xfrm>
            <a:off x="457200" y="3581400"/>
            <a:ext cx="8001000" cy="1316180"/>
          </a:xfrm>
          <a:prstGeom prst="rect">
            <a:avLst/>
          </a:prstGeom>
          <a:noFill/>
          <a:ln w="9525">
            <a:noFill/>
            <a:miter lim="800000"/>
            <a:headEnd/>
            <a:tailEnd/>
          </a:ln>
        </p:spPr>
        <p:txBody>
          <a:bodyPr/>
          <a:lstStyle/>
          <a:p>
            <a:pPr marL="914400" lvl="1" indent="-457200">
              <a:spcBef>
                <a:spcPct val="20000"/>
              </a:spcBef>
              <a:buFont typeface="Arial" panose="020B0604020202020204" pitchFamily="34" charset="0"/>
              <a:buChar char="•"/>
            </a:pPr>
            <a:r>
              <a:rPr lang="en-US" sz="2000" dirty="0">
                <a:solidFill>
                  <a:srgbClr val="FFFFFF"/>
                </a:solidFill>
              </a:rPr>
              <a:t>A competitive spirit is all about doing your best to win in all situations of the game. Therefore, you want to teach your young athletes to value others by treating them the right way as they give their best to win each play, each half, and each game.</a:t>
            </a:r>
          </a:p>
        </p:txBody>
      </p:sp>
    </p:spTree>
    <p:extLst>
      <p:ext uri="{BB962C8B-B14F-4D97-AF65-F5344CB8AC3E}">
        <p14:creationId xmlns:p14="http://schemas.microsoft.com/office/powerpoint/2010/main" val="3445211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nodePh="1">
                                  <p:stCondLst>
                                    <p:cond delay="0"/>
                                  </p:stCondLst>
                                  <p:endCondLst>
                                    <p:cond evt="begin" delay="0">
                                      <p:tn val="7"/>
                                    </p:cond>
                                  </p:end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5" grpId="0"/>
      <p:bldP spid="7" grpId="0"/>
      <p:bldP spid="8" grpId="0"/>
    </p:bldLst>
  </p:timing>
</p:sld>
</file>

<file path=ppt/theme/theme1.xml><?xml version="1.0" encoding="utf-8"?>
<a:theme xmlns:a="http://schemas.openxmlformats.org/drawingml/2006/main" name="Technic">
  <a:themeElements>
    <a:clrScheme name="Custom 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ゴシック"/>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Technic.thmx</Template>
  <TotalTime>45528</TotalTime>
  <Words>3128</Words>
  <Application>Microsoft Macintosh PowerPoint</Application>
  <PresentationFormat>On-screen Show (4:3)</PresentationFormat>
  <Paragraphs>448</Paragraphs>
  <Slides>39</Slides>
  <Notes>0</Notes>
  <HiddenSlides>0</HiddenSlides>
  <MMClips>1</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39</vt:i4>
      </vt:variant>
    </vt:vector>
  </HeadingPairs>
  <TitlesOfParts>
    <vt:vector size="48" baseType="lpstr">
      <vt:lpstr>Arial</vt:lpstr>
      <vt:lpstr>Calibri</vt:lpstr>
      <vt:lpstr>Franklin Gothic Book</vt:lpstr>
      <vt:lpstr>Krungthep</vt:lpstr>
      <vt:lpstr>Segoe Print</vt:lpstr>
      <vt:lpstr>Symbol</vt:lpstr>
      <vt:lpstr>Wingdings</vt:lpstr>
      <vt:lpstr>Wingdings 2</vt:lpstr>
      <vt:lpstr>Technic</vt:lpstr>
      <vt:lpstr>PowerPoint Presentation</vt:lpstr>
      <vt:lpstr>PowerPoint Presentation</vt:lpstr>
      <vt:lpstr>PowerPoint Presentation</vt:lpstr>
      <vt:lpstr>PowerPoint Presentation</vt:lpstr>
      <vt:lpstr>PowerPoint Presentation</vt:lpstr>
      <vt:lpstr>Points of Emphasis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Important Dates</vt:lpstr>
      <vt:lpstr>Practice Focus</vt:lpstr>
      <vt:lpstr>Practice Breakdown 5-6th teams will have a quarter court for most of the season.</vt:lpstr>
      <vt:lpstr>Practice Breakdown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Upward</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Upward Basketball Coach Training Conference</dc:title>
  <dc:creator>kmitchell</dc:creator>
  <cp:lastModifiedBy>Tyler Denton</cp:lastModifiedBy>
  <cp:revision>342</cp:revision>
  <cp:lastPrinted>2017-11-13T19:57:29Z</cp:lastPrinted>
  <dcterms:created xsi:type="dcterms:W3CDTF">2010-03-10T18:12:03Z</dcterms:created>
  <dcterms:modified xsi:type="dcterms:W3CDTF">2022-11-29T21:31:28Z</dcterms:modified>
</cp:coreProperties>
</file>