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5"/>
  </p:notesMasterIdLst>
  <p:handoutMasterIdLst>
    <p:handoutMasterId r:id="rId26"/>
  </p:handoutMasterIdLst>
  <p:sldIdLst>
    <p:sldId id="277" r:id="rId2"/>
    <p:sldId id="259" r:id="rId3"/>
    <p:sldId id="281" r:id="rId4"/>
    <p:sldId id="267" r:id="rId5"/>
    <p:sldId id="268" r:id="rId6"/>
    <p:sldId id="282" r:id="rId7"/>
    <p:sldId id="280" r:id="rId8"/>
    <p:sldId id="283" r:id="rId9"/>
    <p:sldId id="269" r:id="rId10"/>
    <p:sldId id="284" r:id="rId11"/>
    <p:sldId id="279" r:id="rId12"/>
    <p:sldId id="271" r:id="rId13"/>
    <p:sldId id="289" r:id="rId14"/>
    <p:sldId id="288" r:id="rId15"/>
    <p:sldId id="286" r:id="rId16"/>
    <p:sldId id="287" r:id="rId17"/>
    <p:sldId id="270" r:id="rId18"/>
    <p:sldId id="260" r:id="rId19"/>
    <p:sldId id="263" r:id="rId20"/>
    <p:sldId id="273" r:id="rId21"/>
    <p:sldId id="274" r:id="rId22"/>
    <p:sldId id="275" r:id="rId23"/>
    <p:sldId id="276"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75034" autoAdjust="0"/>
  </p:normalViewPr>
  <p:slideViewPr>
    <p:cSldViewPr snapToGrid="0" snapToObjects="1">
      <p:cViewPr varScale="1">
        <p:scale>
          <a:sx n="94" d="100"/>
          <a:sy n="94" d="100"/>
        </p:scale>
        <p:origin x="270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5" d="100"/>
          <a:sy n="55"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1CF860A-408F-439E-A7D7-A9BA2E24AA6A}" type="datetimeFigureOut">
              <a:rPr lang="en-US" smtClean="0"/>
              <a:t>8/22/22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79E23B7-8C75-4AD0-8610-42392D5C781E}" type="slidenum">
              <a:rPr lang="en-US" smtClean="0"/>
              <a:t>‹#›</a:t>
            </a:fld>
            <a:endParaRPr lang="en-US"/>
          </a:p>
        </p:txBody>
      </p:sp>
    </p:spTree>
    <p:extLst>
      <p:ext uri="{BB962C8B-B14F-4D97-AF65-F5344CB8AC3E}">
        <p14:creationId xmlns:p14="http://schemas.microsoft.com/office/powerpoint/2010/main" val="2220179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66AF25E-B5F6-4782-83B6-3D7719461ED8}" type="datetimeFigureOut">
              <a:rPr lang="en-US" smtClean="0"/>
              <a:t>8/22/22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5F5A70E-0852-409B-97A1-26B3CCE3ACA4}" type="slidenum">
              <a:rPr lang="en-US" smtClean="0"/>
              <a:t>‹#›</a:t>
            </a:fld>
            <a:endParaRPr lang="en-US"/>
          </a:p>
        </p:txBody>
      </p:sp>
    </p:spTree>
    <p:extLst>
      <p:ext uri="{BB962C8B-B14F-4D97-AF65-F5344CB8AC3E}">
        <p14:creationId xmlns:p14="http://schemas.microsoft.com/office/powerpoint/2010/main" val="1636450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updated August 2020</a:t>
            </a:r>
          </a:p>
        </p:txBody>
      </p:sp>
      <p:sp>
        <p:nvSpPr>
          <p:cNvPr id="4" name="Slide Number Placeholder 3"/>
          <p:cNvSpPr>
            <a:spLocks noGrp="1"/>
          </p:cNvSpPr>
          <p:nvPr>
            <p:ph type="sldNum" sz="quarter" idx="10"/>
          </p:nvPr>
        </p:nvSpPr>
        <p:spPr/>
        <p:txBody>
          <a:bodyPr/>
          <a:lstStyle/>
          <a:p>
            <a:fld id="{65F5A70E-0852-409B-97A1-26B3CCE3ACA4}" type="slidenum">
              <a:rPr lang="en-US" smtClean="0"/>
              <a:t>1</a:t>
            </a:fld>
            <a:endParaRPr lang="en-US"/>
          </a:p>
        </p:txBody>
      </p:sp>
    </p:spTree>
    <p:extLst>
      <p:ext uri="{BB962C8B-B14F-4D97-AF65-F5344CB8AC3E}">
        <p14:creationId xmlns:p14="http://schemas.microsoft.com/office/powerpoint/2010/main" val="4211020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Pg. 6</a:t>
            </a:r>
          </a:p>
        </p:txBody>
      </p:sp>
      <p:sp>
        <p:nvSpPr>
          <p:cNvPr id="4" name="Slide Number Placeholder 3"/>
          <p:cNvSpPr>
            <a:spLocks noGrp="1"/>
          </p:cNvSpPr>
          <p:nvPr>
            <p:ph type="sldNum" sz="quarter" idx="10"/>
          </p:nvPr>
        </p:nvSpPr>
        <p:spPr/>
        <p:txBody>
          <a:bodyPr/>
          <a:lstStyle/>
          <a:p>
            <a:fld id="{65F5A70E-0852-409B-97A1-26B3CCE3ACA4}" type="slidenum">
              <a:rPr lang="en-US" smtClean="0"/>
              <a:t>11</a:t>
            </a:fld>
            <a:endParaRPr lang="en-US"/>
          </a:p>
        </p:txBody>
      </p:sp>
    </p:spTree>
    <p:extLst>
      <p:ext uri="{BB962C8B-B14F-4D97-AF65-F5344CB8AC3E}">
        <p14:creationId xmlns:p14="http://schemas.microsoft.com/office/powerpoint/2010/main" val="2955393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games go long, be patient! If it was your team playing that was going to three and a little long, you would not want it cut off. </a:t>
            </a:r>
          </a:p>
        </p:txBody>
      </p:sp>
      <p:sp>
        <p:nvSpPr>
          <p:cNvPr id="4" name="Slide Number Placeholder 3"/>
          <p:cNvSpPr>
            <a:spLocks noGrp="1"/>
          </p:cNvSpPr>
          <p:nvPr>
            <p:ph type="sldNum" sz="quarter" idx="10"/>
          </p:nvPr>
        </p:nvSpPr>
        <p:spPr/>
        <p:txBody>
          <a:bodyPr/>
          <a:lstStyle/>
          <a:p>
            <a:fld id="{65F5A70E-0852-409B-97A1-26B3CCE3ACA4}" type="slidenum">
              <a:rPr lang="en-US" smtClean="0"/>
              <a:t>12</a:t>
            </a:fld>
            <a:endParaRPr lang="en-US"/>
          </a:p>
        </p:txBody>
      </p:sp>
    </p:spTree>
    <p:extLst>
      <p:ext uri="{BB962C8B-B14F-4D97-AF65-F5344CB8AC3E}">
        <p14:creationId xmlns:p14="http://schemas.microsoft.com/office/powerpoint/2010/main" val="27003199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F5A70E-0852-409B-97A1-26B3CCE3ACA4}" type="slidenum">
              <a:rPr lang="en-US" smtClean="0"/>
              <a:t>13</a:t>
            </a:fld>
            <a:endParaRPr lang="en-US"/>
          </a:p>
        </p:txBody>
      </p:sp>
    </p:spTree>
    <p:extLst>
      <p:ext uri="{BB962C8B-B14F-4D97-AF65-F5344CB8AC3E}">
        <p14:creationId xmlns:p14="http://schemas.microsoft.com/office/powerpoint/2010/main" val="1758990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-Equal Play Time/Line-up Rotation: as much as is possible, evenly divide games starts, coin toss callers (captains).</a:t>
            </a:r>
          </a:p>
        </p:txBody>
      </p:sp>
      <p:sp>
        <p:nvSpPr>
          <p:cNvPr id="4" name="Slide Number Placeholder 3"/>
          <p:cNvSpPr>
            <a:spLocks noGrp="1"/>
          </p:cNvSpPr>
          <p:nvPr>
            <p:ph type="sldNum" sz="quarter" idx="5"/>
          </p:nvPr>
        </p:nvSpPr>
        <p:spPr/>
        <p:txBody>
          <a:bodyPr/>
          <a:lstStyle/>
          <a:p>
            <a:fld id="{65F5A70E-0852-409B-97A1-26B3CCE3ACA4}" type="slidenum">
              <a:rPr lang="en-US" smtClean="0"/>
              <a:t>14</a:t>
            </a:fld>
            <a:endParaRPr lang="en-US"/>
          </a:p>
        </p:txBody>
      </p:sp>
    </p:spTree>
    <p:extLst>
      <p:ext uri="{BB962C8B-B14F-4D97-AF65-F5344CB8AC3E}">
        <p14:creationId xmlns:p14="http://schemas.microsoft.com/office/powerpoint/2010/main" val="3542454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12 serving zones</a:t>
            </a:r>
          </a:p>
          <a:p>
            <a:endParaRPr lang="en-US" dirty="0"/>
          </a:p>
          <a:p>
            <a:r>
              <a:rPr lang="en-US" dirty="0"/>
              <a:t>Each player should begin in a zone that is the furthest from the net from which they can consistently, successfully serve.</a:t>
            </a:r>
          </a:p>
          <a:p>
            <a:endParaRPr lang="en-US" dirty="0"/>
          </a:p>
          <a:p>
            <a:r>
              <a:rPr lang="en-US" dirty="0"/>
              <a:t>Reasoning – Get the girls to move back (they get locked into a spot; this will help you as a coach to prove to them they can move further back and be successful); clear defined start area</a:t>
            </a:r>
          </a:p>
          <a:p>
            <a:endParaRPr lang="en-US" dirty="0"/>
          </a:p>
        </p:txBody>
      </p:sp>
      <p:sp>
        <p:nvSpPr>
          <p:cNvPr id="4" name="Slide Number Placeholder 3"/>
          <p:cNvSpPr>
            <a:spLocks noGrp="1"/>
          </p:cNvSpPr>
          <p:nvPr>
            <p:ph type="sldNum" sz="quarter" idx="5"/>
          </p:nvPr>
        </p:nvSpPr>
        <p:spPr/>
        <p:txBody>
          <a:bodyPr/>
          <a:lstStyle/>
          <a:p>
            <a:fld id="{65F5A70E-0852-409B-97A1-26B3CCE3ACA4}" type="slidenum">
              <a:rPr lang="en-US" smtClean="0"/>
              <a:t>15</a:t>
            </a:fld>
            <a:endParaRPr lang="en-US"/>
          </a:p>
        </p:txBody>
      </p:sp>
    </p:spTree>
    <p:extLst>
      <p:ext uri="{BB962C8B-B14F-4D97-AF65-F5344CB8AC3E}">
        <p14:creationId xmlns:p14="http://schemas.microsoft.com/office/powerpoint/2010/main" val="3050173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 serving zones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player should begin in a zone that is the furthest from the net from which they can consistently, successfully serve.</a:t>
            </a:r>
          </a:p>
          <a:p>
            <a:endParaRPr lang="en-US" dirty="0"/>
          </a:p>
        </p:txBody>
      </p:sp>
      <p:sp>
        <p:nvSpPr>
          <p:cNvPr id="4" name="Slide Number Placeholder 3"/>
          <p:cNvSpPr>
            <a:spLocks noGrp="1"/>
          </p:cNvSpPr>
          <p:nvPr>
            <p:ph type="sldNum" sz="quarter" idx="5"/>
          </p:nvPr>
        </p:nvSpPr>
        <p:spPr/>
        <p:txBody>
          <a:bodyPr/>
          <a:lstStyle/>
          <a:p>
            <a:fld id="{65F5A70E-0852-409B-97A1-26B3CCE3ACA4}" type="slidenum">
              <a:rPr lang="en-US" smtClean="0"/>
              <a:t>16</a:t>
            </a:fld>
            <a:endParaRPr lang="en-US"/>
          </a:p>
        </p:txBody>
      </p:sp>
    </p:spTree>
    <p:extLst>
      <p:ext uri="{BB962C8B-B14F-4D97-AF65-F5344CB8AC3E}">
        <p14:creationId xmlns:p14="http://schemas.microsoft.com/office/powerpoint/2010/main" val="928990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5A70E-0852-409B-97A1-26B3CCE3ACA4}" type="slidenum">
              <a:rPr lang="en-US" smtClean="0"/>
              <a:t>17</a:t>
            </a:fld>
            <a:endParaRPr lang="en-US"/>
          </a:p>
        </p:txBody>
      </p:sp>
    </p:spTree>
    <p:extLst>
      <p:ext uri="{BB962C8B-B14F-4D97-AF65-F5344CB8AC3E}">
        <p14:creationId xmlns:p14="http://schemas.microsoft.com/office/powerpoint/2010/main" val="3877942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 them the proper Ready position. Hands apart, knees bent, move to the ball, use legs to rise up, moving arms minimally. This is one of the hardest things to get them to learn! </a:t>
            </a:r>
          </a:p>
          <a:p>
            <a:endParaRPr lang="en-US" dirty="0"/>
          </a:p>
          <a:p>
            <a:r>
              <a:rPr lang="en-US" dirty="0"/>
              <a:t>Don’t pass/toss the ball to them; make them move their feet</a:t>
            </a:r>
          </a:p>
          <a:p>
            <a:r>
              <a:rPr lang="en-US" dirty="0"/>
              <a:t>T-shirt drill (littles &amp; </a:t>
            </a:r>
            <a:r>
              <a:rPr lang="en-US" dirty="0" err="1"/>
              <a:t>bigs</a:t>
            </a:r>
            <a:r>
              <a:rPr lang="en-US" dirty="0"/>
              <a:t>)</a:t>
            </a:r>
          </a:p>
          <a:p>
            <a:r>
              <a:rPr lang="en-US" dirty="0"/>
              <a:t>Laying on floor drill (</a:t>
            </a:r>
            <a:r>
              <a:rPr lang="en-US" dirty="0" err="1"/>
              <a:t>bigs</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fld id="{65F5A70E-0852-409B-97A1-26B3CCE3ACA4}" type="slidenum">
              <a:rPr lang="en-US" smtClean="0"/>
              <a:t>18</a:t>
            </a:fld>
            <a:endParaRPr lang="en-US"/>
          </a:p>
        </p:txBody>
      </p:sp>
    </p:spTree>
    <p:extLst>
      <p:ext uri="{BB962C8B-B14F-4D97-AF65-F5344CB8AC3E}">
        <p14:creationId xmlns:p14="http://schemas.microsoft.com/office/powerpoint/2010/main" val="1022843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 them where to enter the court. How to rotate around the court. How to rotate off the court. Also, for the </a:t>
            </a:r>
            <a:r>
              <a:rPr lang="en-US" dirty="0" err="1"/>
              <a:t>bigs</a:t>
            </a:r>
            <a:r>
              <a:rPr lang="en-US" dirty="0"/>
              <a:t>, have them learn to rotate from both sides of the court (cross-court serve).</a:t>
            </a:r>
          </a:p>
        </p:txBody>
      </p:sp>
      <p:sp>
        <p:nvSpPr>
          <p:cNvPr id="4" name="Slide Number Placeholder 3"/>
          <p:cNvSpPr>
            <a:spLocks noGrp="1"/>
          </p:cNvSpPr>
          <p:nvPr>
            <p:ph type="sldNum" sz="quarter" idx="5"/>
          </p:nvPr>
        </p:nvSpPr>
        <p:spPr/>
        <p:txBody>
          <a:bodyPr/>
          <a:lstStyle/>
          <a:p>
            <a:fld id="{65F5A70E-0852-409B-97A1-26B3CCE3ACA4}" type="slidenum">
              <a:rPr lang="en-US" smtClean="0"/>
              <a:t>19</a:t>
            </a:fld>
            <a:endParaRPr lang="en-US"/>
          </a:p>
        </p:txBody>
      </p:sp>
    </p:spTree>
    <p:extLst>
      <p:ext uri="{BB962C8B-B14F-4D97-AF65-F5344CB8AC3E}">
        <p14:creationId xmlns:p14="http://schemas.microsoft.com/office/powerpoint/2010/main" val="2845068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feel free to teach them offense and defensive positioning on the court; this helps with foot movement. Have them call “mine”. </a:t>
            </a:r>
          </a:p>
        </p:txBody>
      </p:sp>
      <p:sp>
        <p:nvSpPr>
          <p:cNvPr id="4" name="Slide Number Placeholder 3"/>
          <p:cNvSpPr>
            <a:spLocks noGrp="1"/>
          </p:cNvSpPr>
          <p:nvPr>
            <p:ph type="sldNum" sz="quarter" idx="10"/>
          </p:nvPr>
        </p:nvSpPr>
        <p:spPr/>
        <p:txBody>
          <a:bodyPr/>
          <a:lstStyle/>
          <a:p>
            <a:fld id="{65F5A70E-0852-409B-97A1-26B3CCE3ACA4}" type="slidenum">
              <a:rPr lang="en-US" smtClean="0"/>
              <a:t>20</a:t>
            </a:fld>
            <a:endParaRPr lang="en-US"/>
          </a:p>
        </p:txBody>
      </p:sp>
    </p:spTree>
    <p:extLst>
      <p:ext uri="{BB962C8B-B14F-4D97-AF65-F5344CB8AC3E}">
        <p14:creationId xmlns:p14="http://schemas.microsoft.com/office/powerpoint/2010/main" val="558429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2 of Handbook</a:t>
            </a:r>
          </a:p>
        </p:txBody>
      </p:sp>
      <p:sp>
        <p:nvSpPr>
          <p:cNvPr id="4" name="Slide Number Placeholder 3"/>
          <p:cNvSpPr>
            <a:spLocks noGrp="1"/>
          </p:cNvSpPr>
          <p:nvPr>
            <p:ph type="sldNum" sz="quarter" idx="10"/>
          </p:nvPr>
        </p:nvSpPr>
        <p:spPr/>
        <p:txBody>
          <a:bodyPr/>
          <a:lstStyle/>
          <a:p>
            <a:fld id="{65F5A70E-0852-409B-97A1-26B3CCE3ACA4}" type="slidenum">
              <a:rPr lang="en-US" smtClean="0"/>
              <a:t>2</a:t>
            </a:fld>
            <a:endParaRPr lang="en-US"/>
          </a:p>
        </p:txBody>
      </p:sp>
    </p:spTree>
    <p:extLst>
      <p:ext uri="{BB962C8B-B14F-4D97-AF65-F5344CB8AC3E}">
        <p14:creationId xmlns:p14="http://schemas.microsoft.com/office/powerpoint/2010/main" val="38800181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5A70E-0852-409B-97A1-26B3CCE3ACA4}" type="slidenum">
              <a:rPr lang="en-US" smtClean="0"/>
              <a:t>21</a:t>
            </a:fld>
            <a:endParaRPr lang="en-US"/>
          </a:p>
        </p:txBody>
      </p:sp>
    </p:spTree>
    <p:extLst>
      <p:ext uri="{BB962C8B-B14F-4D97-AF65-F5344CB8AC3E}">
        <p14:creationId xmlns:p14="http://schemas.microsoft.com/office/powerpoint/2010/main" val="1193777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5A70E-0852-409B-97A1-26B3CCE3ACA4}" type="slidenum">
              <a:rPr lang="en-US" smtClean="0"/>
              <a:t>22</a:t>
            </a:fld>
            <a:endParaRPr lang="en-US"/>
          </a:p>
        </p:txBody>
      </p:sp>
    </p:spTree>
    <p:extLst>
      <p:ext uri="{BB962C8B-B14F-4D97-AF65-F5344CB8AC3E}">
        <p14:creationId xmlns:p14="http://schemas.microsoft.com/office/powerpoint/2010/main" val="1014467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5A70E-0852-409B-97A1-26B3CCE3ACA4}" type="slidenum">
              <a:rPr lang="en-US" smtClean="0"/>
              <a:t>23</a:t>
            </a:fld>
            <a:endParaRPr lang="en-US"/>
          </a:p>
        </p:txBody>
      </p:sp>
    </p:spTree>
    <p:extLst>
      <p:ext uri="{BB962C8B-B14F-4D97-AF65-F5344CB8AC3E}">
        <p14:creationId xmlns:p14="http://schemas.microsoft.com/office/powerpoint/2010/main" val="3685087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Grow: When you coach, we want you to instill character in the players.</a:t>
            </a:r>
          </a:p>
          <a:p>
            <a:endParaRPr lang="en-US" dirty="0"/>
          </a:p>
          <a:p>
            <a:r>
              <a:rPr lang="en-US" dirty="0"/>
              <a:t>Purposeful: As you coach, teach your players about the truths of God – He loves us and wants to know us.</a:t>
            </a:r>
          </a:p>
          <a:p>
            <a:endParaRPr lang="en-US" dirty="0"/>
          </a:p>
          <a:p>
            <a:r>
              <a:rPr lang="en-US" dirty="0"/>
              <a:t>Role Model: Encourage and respect your players. They are watching you far more than you know.</a:t>
            </a:r>
          </a:p>
          <a:p>
            <a:endParaRPr lang="en-US" dirty="0"/>
          </a:p>
          <a:p>
            <a:r>
              <a:rPr lang="en-US" dirty="0"/>
              <a:t>Dress Code: Please remind your players no tank tops, crop tops, spaghetti straps; no spandex/compression shorts, leggings, unless covered by athletic shorts. Coaches, no spandex, leggings, compression pants unless covered by visible athletic shorts. Player is required to wear the uniform shorts issued with uniform. </a:t>
            </a:r>
          </a:p>
          <a:p>
            <a:endParaRPr lang="en-US" dirty="0"/>
          </a:p>
          <a:p>
            <a:r>
              <a:rPr lang="en-US" dirty="0"/>
              <a:t>Assistant Coaches: Recruit coaches, fill-ins must be approved! They have to fill out an application, pass a background check, and take a ministry safe course. If you are going to be out and do not have an assistant, recruit one or let us know and an intern will fill in for you.</a:t>
            </a:r>
          </a:p>
        </p:txBody>
      </p:sp>
      <p:sp>
        <p:nvSpPr>
          <p:cNvPr id="4" name="Slide Number Placeholder 3"/>
          <p:cNvSpPr>
            <a:spLocks noGrp="1"/>
          </p:cNvSpPr>
          <p:nvPr>
            <p:ph type="sldNum" sz="quarter" idx="5"/>
          </p:nvPr>
        </p:nvSpPr>
        <p:spPr/>
        <p:txBody>
          <a:bodyPr/>
          <a:lstStyle/>
          <a:p>
            <a:fld id="{65F5A70E-0852-409B-97A1-26B3CCE3ACA4}" type="slidenum">
              <a:rPr lang="en-US" smtClean="0"/>
              <a:t>3</a:t>
            </a:fld>
            <a:endParaRPr lang="en-US"/>
          </a:p>
        </p:txBody>
      </p:sp>
    </p:spTree>
    <p:extLst>
      <p:ext uri="{BB962C8B-B14F-4D97-AF65-F5344CB8AC3E}">
        <p14:creationId xmlns:p14="http://schemas.microsoft.com/office/powerpoint/2010/main" val="3133114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Contact Your Team</a:t>
            </a:r>
            <a:r>
              <a:rPr lang="en-US" dirty="0"/>
              <a:t>: Before ‘Meet the Team’. Send emails or make phone calls. Ask for a response to your emails. If you don’t received a response, make a phone call.</a:t>
            </a:r>
          </a:p>
          <a:p>
            <a:r>
              <a:rPr lang="en-US" u="sng" dirty="0"/>
              <a:t>Meet the Team</a:t>
            </a:r>
            <a:r>
              <a:rPr lang="en-US" dirty="0"/>
              <a:t>: Introduce yourself, make sure you have their correct contact information, tell them when &amp; where practices are, tell what to bring to practices (knee pads, water), let them know the dress code, ask for volunteer help, hand out team rosters.</a:t>
            </a:r>
          </a:p>
          <a:p>
            <a:r>
              <a:rPr lang="en-US" u="sng" dirty="0"/>
              <a:t>If you and your assistant will not be at Meet the Team, please let your team &amp; us know!</a:t>
            </a:r>
          </a:p>
          <a:p>
            <a:r>
              <a:rPr lang="en-US" u="sng" dirty="0"/>
              <a:t>Conduct Practices</a:t>
            </a:r>
            <a:r>
              <a:rPr lang="en-US" dirty="0"/>
              <a:t>: Be prepared with drills that teach. Positive reinforcement only. No scrimmaging the first two weeks of practice. KNOW your devotions. Make them relatable and personal! The kids will know when your faking it! Remember, this may be the only time they ever hear about Jesus! Don’t miss this opportunity! </a:t>
            </a:r>
          </a:p>
          <a:p>
            <a:r>
              <a:rPr lang="en-US" u="sng" dirty="0"/>
              <a:t>Coach Games</a:t>
            </a:r>
            <a:r>
              <a:rPr lang="en-US" dirty="0"/>
              <a:t>: Have your lineup &amp; captains ready. Make sure everyone gets equal start time/play time. Be involved from the sideline. Cheer them on from the bench. Be an encourager, always have uplifting words for them!</a:t>
            </a:r>
          </a:p>
          <a:p>
            <a:r>
              <a:rPr lang="en-US" u="sng" dirty="0"/>
              <a:t>Awards End-of-Year Medals</a:t>
            </a:r>
            <a:r>
              <a:rPr lang="en-US" dirty="0"/>
              <a:t>: Given at the end of the season (no buttons every game). Highlight your player’s strength. Not a most improved or MVP. Players can have the same award. 10 Category Choices – page 5. You must turn in your list by the deadline or you will not have medals. </a:t>
            </a:r>
          </a:p>
        </p:txBody>
      </p:sp>
      <p:sp>
        <p:nvSpPr>
          <p:cNvPr id="4" name="Slide Number Placeholder 3"/>
          <p:cNvSpPr>
            <a:spLocks noGrp="1"/>
          </p:cNvSpPr>
          <p:nvPr>
            <p:ph type="sldNum" sz="quarter" idx="10"/>
          </p:nvPr>
        </p:nvSpPr>
        <p:spPr/>
        <p:txBody>
          <a:bodyPr/>
          <a:lstStyle/>
          <a:p>
            <a:fld id="{65F5A70E-0852-409B-97A1-26B3CCE3ACA4}" type="slidenum">
              <a:rPr lang="en-US" smtClean="0"/>
              <a:t>4</a:t>
            </a:fld>
            <a:endParaRPr lang="en-US"/>
          </a:p>
        </p:txBody>
      </p:sp>
    </p:spTree>
    <p:extLst>
      <p:ext uri="{BB962C8B-B14F-4D97-AF65-F5344CB8AC3E}">
        <p14:creationId xmlns:p14="http://schemas.microsoft.com/office/powerpoint/2010/main" val="176157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Snack duty: Make a spreadsheet for the team meet and greet with each week on there and let the parents sign up then. Any emails you send, you can attach the sign-up sheet to the email as a reminders. </a:t>
            </a:r>
          </a:p>
          <a:p>
            <a:endParaRPr lang="en-US" dirty="0"/>
          </a:p>
          <a:p>
            <a:r>
              <a:rPr lang="en-US" dirty="0"/>
              <a:t>Game Day Line Callers: Each team is responsible for providing someone to call lines during the game. It can be a teenager. You can add this responsibility to your snack sign-up.</a:t>
            </a:r>
          </a:p>
        </p:txBody>
      </p:sp>
      <p:sp>
        <p:nvSpPr>
          <p:cNvPr id="4" name="Slide Number Placeholder 3"/>
          <p:cNvSpPr>
            <a:spLocks noGrp="1"/>
          </p:cNvSpPr>
          <p:nvPr>
            <p:ph type="sldNum" sz="quarter" idx="10"/>
          </p:nvPr>
        </p:nvSpPr>
        <p:spPr/>
        <p:txBody>
          <a:bodyPr/>
          <a:lstStyle/>
          <a:p>
            <a:fld id="{65F5A70E-0852-409B-97A1-26B3CCE3ACA4}" type="slidenum">
              <a:rPr lang="en-US" smtClean="0"/>
              <a:t>5</a:t>
            </a:fld>
            <a:endParaRPr lang="en-US"/>
          </a:p>
        </p:txBody>
      </p:sp>
    </p:spTree>
    <p:extLst>
      <p:ext uri="{BB962C8B-B14F-4D97-AF65-F5344CB8AC3E}">
        <p14:creationId xmlns:p14="http://schemas.microsoft.com/office/powerpoint/2010/main" val="180356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prepared for the devotions. Bring your bible and let the players see you reading out of it. It is impactful. Remember, you may be the only person who shares Jesus with them. Make the devotion personal and relatable. Apply it to home, school, volleyball. They should only take about 5-8 minutes. However, if you have some deep meaningful conversations going on, then continue. Move off to the side of the court so the other team can continue their practice.</a:t>
            </a:r>
          </a:p>
          <a:p>
            <a:r>
              <a:rPr lang="en-US" dirty="0"/>
              <a:t>-Positive reinforcement only.</a:t>
            </a:r>
          </a:p>
          <a:p>
            <a:r>
              <a:rPr lang="en-US" dirty="0"/>
              <a:t>-Don’t forget to recruit a volunteer to call lines during the game (one from each team). This can be a teenager. I would add this to the weekly email you send out; I might even treat it like the snacks and have a sign-up list.</a:t>
            </a:r>
          </a:p>
          <a:p>
            <a:r>
              <a:rPr lang="en-US" dirty="0"/>
              <a:t>-Overhand serves: 1</a:t>
            </a:r>
            <a:r>
              <a:rPr lang="en-US" baseline="30000" dirty="0"/>
              <a:t>st</a:t>
            </a:r>
            <a:r>
              <a:rPr lang="en-US" dirty="0"/>
              <a:t>-3</a:t>
            </a:r>
            <a:r>
              <a:rPr lang="en-US" baseline="30000" dirty="0"/>
              <a:t>rd</a:t>
            </a:r>
            <a:r>
              <a:rPr lang="en-US" dirty="0"/>
              <a:t> grade – behind the 30 ft line; 4</a:t>
            </a:r>
            <a:r>
              <a:rPr lang="en-US" baseline="30000" dirty="0"/>
              <a:t>th</a:t>
            </a:r>
            <a:r>
              <a:rPr lang="en-US" dirty="0"/>
              <a:t>-6</a:t>
            </a:r>
            <a:r>
              <a:rPr lang="en-US" baseline="30000" dirty="0"/>
              <a:t>th</a:t>
            </a:r>
            <a:r>
              <a:rPr lang="en-US" dirty="0"/>
              <a:t> grade – 25 ft or 30 ft line</a:t>
            </a:r>
          </a:p>
          <a:p>
            <a:endParaRPr lang="en-US" dirty="0"/>
          </a:p>
        </p:txBody>
      </p:sp>
      <p:sp>
        <p:nvSpPr>
          <p:cNvPr id="4" name="Slide Number Placeholder 3"/>
          <p:cNvSpPr>
            <a:spLocks noGrp="1"/>
          </p:cNvSpPr>
          <p:nvPr>
            <p:ph type="sldNum" sz="quarter" idx="5"/>
          </p:nvPr>
        </p:nvSpPr>
        <p:spPr/>
        <p:txBody>
          <a:bodyPr/>
          <a:lstStyle/>
          <a:p>
            <a:fld id="{65F5A70E-0852-409B-97A1-26B3CCE3ACA4}" type="slidenum">
              <a:rPr lang="en-US" smtClean="0"/>
              <a:t>6</a:t>
            </a:fld>
            <a:endParaRPr lang="en-US"/>
          </a:p>
        </p:txBody>
      </p:sp>
    </p:spTree>
    <p:extLst>
      <p:ext uri="{BB962C8B-B14F-4D97-AF65-F5344CB8AC3E}">
        <p14:creationId xmlns:p14="http://schemas.microsoft.com/office/powerpoint/2010/main" val="1463355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-Wait outside the gym until your practice time. This should help with distractions/interruptions. Please tell your parents!</a:t>
            </a:r>
          </a:p>
          <a:p>
            <a:endParaRPr lang="en-US" dirty="0"/>
          </a:p>
          <a:p>
            <a:r>
              <a:rPr lang="en-US" dirty="0"/>
              <a:t>-No scrimmaging the first 2 weeks of practice. We have three practices prior to the first game so you will be able to get in one scrimmage before your first game.</a:t>
            </a:r>
          </a:p>
        </p:txBody>
      </p:sp>
      <p:sp>
        <p:nvSpPr>
          <p:cNvPr id="4" name="Slide Number Placeholder 3"/>
          <p:cNvSpPr>
            <a:spLocks noGrp="1"/>
          </p:cNvSpPr>
          <p:nvPr>
            <p:ph type="sldNum" sz="quarter" idx="10"/>
          </p:nvPr>
        </p:nvSpPr>
        <p:spPr/>
        <p:txBody>
          <a:bodyPr/>
          <a:lstStyle/>
          <a:p>
            <a:fld id="{65F5A70E-0852-409B-97A1-26B3CCE3ACA4}" type="slidenum">
              <a:rPr lang="en-US" smtClean="0"/>
              <a:t>7</a:t>
            </a:fld>
            <a:endParaRPr lang="en-US"/>
          </a:p>
        </p:txBody>
      </p:sp>
    </p:spTree>
    <p:extLst>
      <p:ext uri="{BB962C8B-B14F-4D97-AF65-F5344CB8AC3E}">
        <p14:creationId xmlns:p14="http://schemas.microsoft.com/office/powerpoint/2010/main" val="3880018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Projector – stays on sides, still playable; goes over the net, considered out of bounds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Overhand serves – 30 ft line for littles; 25 ft line for </a:t>
            </a:r>
            <a:r>
              <a:rPr lang="en-US" dirty="0" err="1"/>
              <a:t>bigs</a:t>
            </a:r>
            <a:r>
              <a:rPr lang="en-US" dirty="0"/>
              <a:t>. Can’t begin with overhand @ 25 ft then switch to 30 ft in the same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Zone serving – if you are asked to move your player back, please do 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didn’t win the coin toss, your first server will rotate onto the court.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5F5A70E-0852-409B-97A1-26B3CCE3ACA4}" type="slidenum">
              <a:rPr lang="en-US" smtClean="0"/>
              <a:t>8</a:t>
            </a:fld>
            <a:endParaRPr lang="en-US"/>
          </a:p>
        </p:txBody>
      </p:sp>
    </p:spTree>
    <p:extLst>
      <p:ext uri="{BB962C8B-B14F-4D97-AF65-F5344CB8AC3E}">
        <p14:creationId xmlns:p14="http://schemas.microsoft.com/office/powerpoint/2010/main" val="1667833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key to limiting parent complaints is communication.</a:t>
            </a:r>
          </a:p>
          <a:p>
            <a:r>
              <a:rPr lang="en-US" dirty="0"/>
              <a:t> </a:t>
            </a:r>
          </a:p>
          <a:p>
            <a:r>
              <a:rPr lang="en-US" dirty="0"/>
              <a:t>Picture day schedules: be sure each parent has been contacted regarding time and location of pictures. Make sure they understand that the time listed for pictures is when they start snapping, not when to show up. Tell them to show up 10-15 minutes before!</a:t>
            </a:r>
          </a:p>
        </p:txBody>
      </p:sp>
      <p:sp>
        <p:nvSpPr>
          <p:cNvPr id="4" name="Slide Number Placeholder 3"/>
          <p:cNvSpPr>
            <a:spLocks noGrp="1"/>
          </p:cNvSpPr>
          <p:nvPr>
            <p:ph type="sldNum" sz="quarter" idx="10"/>
          </p:nvPr>
        </p:nvSpPr>
        <p:spPr/>
        <p:txBody>
          <a:bodyPr/>
          <a:lstStyle/>
          <a:p>
            <a:fld id="{65F5A70E-0852-409B-97A1-26B3CCE3ACA4}" type="slidenum">
              <a:rPr lang="en-US" smtClean="0"/>
              <a:t>9</a:t>
            </a:fld>
            <a:endParaRPr lang="en-US"/>
          </a:p>
        </p:txBody>
      </p:sp>
    </p:spTree>
    <p:extLst>
      <p:ext uri="{BB962C8B-B14F-4D97-AF65-F5344CB8AC3E}">
        <p14:creationId xmlns:p14="http://schemas.microsoft.com/office/powerpoint/2010/main" val="1096846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Monday, August 22, 2022</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292EB412-E790-42EA-81FE-2925D3A43D91}" type="datetime2">
              <a:rPr lang="en-US" smtClean="0"/>
              <a:t>Monday, August 22, 2022</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6EEE0E-EDB0-4D84-86B0-50833DF22902}" type="datetime2">
              <a:rPr lang="en-US" smtClean="0"/>
              <a:t>Monday, August 22,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Monday, August 22, 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14CB1CAA-32CD-4B55-B92A-B8F0843CACF4}" type="datetime2">
              <a:rPr lang="en-US" smtClean="0"/>
              <a:t>Monday, August 22, 2022</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CA33F-6791-4D6F-9C15-D37EBFCA8D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B6FA0C-BE3E-4AFF-B2D8-68BBA370A2F2}"/>
              </a:ext>
            </a:extLst>
          </p:cNvPr>
          <p:cNvSpPr>
            <a:spLocks noGrp="1"/>
          </p:cNvSpPr>
          <p:nvPr>
            <p:ph type="dt" sz="half" idx="10"/>
          </p:nvPr>
        </p:nvSpPr>
        <p:spPr/>
        <p:txBody>
          <a:bodyPr/>
          <a:lstStyle/>
          <a:p>
            <a:fld id="{0B385921-A91A-409C-921C-0E0EC1E750EC}" type="datetime2">
              <a:rPr lang="en-US" smtClean="0"/>
              <a:t>Monday, August 22, 2022</a:t>
            </a:fld>
            <a:endParaRPr lang="en-US" dirty="0"/>
          </a:p>
        </p:txBody>
      </p:sp>
      <p:sp>
        <p:nvSpPr>
          <p:cNvPr id="4" name="Footer Placeholder 3">
            <a:extLst>
              <a:ext uri="{FF2B5EF4-FFF2-40B4-BE49-F238E27FC236}">
                <a16:creationId xmlns:a16="http://schemas.microsoft.com/office/drawing/2014/main" id="{AE307A76-B39A-483D-B1A7-A513C61282D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F50823F-951D-4422-8B82-76FB80D3DA46}"/>
              </a:ext>
            </a:extLst>
          </p:cNvPr>
          <p:cNvSpPr>
            <a:spLocks noGrp="1"/>
          </p:cNvSpPr>
          <p:nvPr>
            <p:ph type="sldNum" sz="quarter" idx="12"/>
          </p:nvPr>
        </p:nvSpPr>
        <p:spPr/>
        <p:txBody>
          <a:bodyPr/>
          <a:lstStyle/>
          <a:p>
            <a:fld id="{1789C0F2-17E0-497A-9BBE-0C73201AAFE3}" type="slidenum">
              <a:rPr lang="en-US" smtClean="0"/>
              <a:pPr/>
              <a:t>‹#›</a:t>
            </a:fld>
            <a:endParaRPr lang="en-US" dirty="0"/>
          </a:p>
        </p:txBody>
      </p:sp>
    </p:spTree>
    <p:extLst>
      <p:ext uri="{BB962C8B-B14F-4D97-AF65-F5344CB8AC3E}">
        <p14:creationId xmlns:p14="http://schemas.microsoft.com/office/powerpoint/2010/main" val="3768718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Monday, August 22, 2022</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Monday, August 22, 2022</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Monday, August 22, 2022</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8B62300D-25B3-4603-86C9-4CB776489F00}" type="datetime2">
              <a:rPr lang="en-US" smtClean="0"/>
              <a:t>Monday, August 22, 2022</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Monday, August 22, 2022</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Monday, August 22, 2022</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2">
                <a:lumMod val="40000"/>
                <a:lumOff val="60000"/>
              </a:schemeClr>
            </a:gs>
            <a:gs pos="27000">
              <a:schemeClr val="accent2">
                <a:lumMod val="50000"/>
              </a:schemeClr>
            </a:gs>
            <a:gs pos="79000">
              <a:schemeClr val="accent2">
                <a:lumMod val="50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Monday, August 22, 2022</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7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 id="2147483971" r:id="rId12"/>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familyactivities@centralbcs.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PORTS-VOLLEYBALL_Hlogo_307c.png"/>
          <p:cNvPicPr>
            <a:picLocks noChangeAspect="1"/>
          </p:cNvPicPr>
          <p:nvPr/>
        </p:nvPicPr>
        <p:blipFill>
          <a:blip r:embed="rId3" cstate="email">
            <a:alphaModFix/>
            <a:biLevel thresh="25000"/>
            <a:extLst>
              <a:ext uri="{BEBA8EAE-BF5A-486C-A8C5-ECC9F3942E4B}">
                <a14:imgProps xmlns:a14="http://schemas.microsoft.com/office/drawing/2010/main">
                  <a14:imgLayer r:embed="rId4">
                    <a14:imgEffect>
                      <a14:colorTemperature colorTemp="15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397814" y="1026986"/>
            <a:ext cx="8018241" cy="4724261"/>
          </a:xfrm>
          <a:prstGeom prst="rect">
            <a:avLst/>
          </a:prstGeom>
        </p:spPr>
      </p:pic>
    </p:spTree>
    <p:extLst>
      <p:ext uri="{BB962C8B-B14F-4D97-AF65-F5344CB8AC3E}">
        <p14:creationId xmlns:p14="http://schemas.microsoft.com/office/powerpoint/2010/main" val="1158432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173876-B444-4BEC-A7F0-5E6CE29B5DF7}"/>
              </a:ext>
            </a:extLst>
          </p:cNvPr>
          <p:cNvSpPr txBox="1"/>
          <p:nvPr/>
        </p:nvSpPr>
        <p:spPr>
          <a:xfrm>
            <a:off x="1757083" y="2921168"/>
            <a:ext cx="5629834" cy="1015663"/>
          </a:xfrm>
          <a:prstGeom prst="rect">
            <a:avLst/>
          </a:prstGeom>
          <a:noFill/>
        </p:spPr>
        <p:txBody>
          <a:bodyPr wrap="square" rtlCol="0">
            <a:spAutoFit/>
          </a:bodyPr>
          <a:lstStyle/>
          <a:p>
            <a:r>
              <a:rPr lang="en-US" sz="6000" dirty="0"/>
              <a:t>Coaches’ Clinic</a:t>
            </a:r>
          </a:p>
        </p:txBody>
      </p:sp>
    </p:spTree>
    <p:extLst>
      <p:ext uri="{BB962C8B-B14F-4D97-AF65-F5344CB8AC3E}">
        <p14:creationId xmlns:p14="http://schemas.microsoft.com/office/powerpoint/2010/main" val="2717431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40725" y="196399"/>
            <a:ext cx="8062550" cy="5878532"/>
          </a:xfrm>
          <a:prstGeom prst="rect">
            <a:avLst/>
          </a:prstGeom>
          <a:noFill/>
        </p:spPr>
        <p:txBody>
          <a:bodyPr wrap="square" rtlCol="0">
            <a:spAutoFit/>
          </a:bodyPr>
          <a:lstStyle/>
          <a:p>
            <a:pPr algn="ctr"/>
            <a:r>
              <a:rPr lang="en-US" sz="3600" u="sng" dirty="0"/>
              <a:t>GENERAL RULES OF VOLLEYBALL</a:t>
            </a:r>
          </a:p>
          <a:p>
            <a:endParaRPr lang="en-US" sz="2800" dirty="0"/>
          </a:p>
          <a:p>
            <a:pPr marL="285750" lvl="0" indent="-285750">
              <a:buFont typeface="Arial" panose="020B0604020202020204" pitchFamily="34" charset="0"/>
              <a:buChar char="•"/>
            </a:pPr>
            <a:r>
              <a:rPr lang="en-US" sz="2400" dirty="0"/>
              <a:t>Ball that lands on the line is in.</a:t>
            </a:r>
          </a:p>
          <a:p>
            <a:pPr marL="285750" lvl="0" indent="-285750">
              <a:buFont typeface="Arial" panose="020B0604020202020204" pitchFamily="34" charset="0"/>
              <a:buChar char="•"/>
            </a:pPr>
            <a:r>
              <a:rPr lang="en-US" sz="2400" dirty="0"/>
              <a:t>Serve that does not go over the net is a point for the other team.</a:t>
            </a:r>
          </a:p>
          <a:p>
            <a:pPr marL="285750" lvl="0" indent="-285750">
              <a:buFont typeface="Arial" panose="020B0604020202020204" pitchFamily="34" charset="0"/>
              <a:buChar char="•"/>
            </a:pPr>
            <a:r>
              <a:rPr lang="en-US" sz="2400" dirty="0"/>
              <a:t>Ball that lands out is a point.</a:t>
            </a:r>
          </a:p>
          <a:p>
            <a:pPr marL="285750" lvl="0" indent="-285750">
              <a:buFont typeface="Arial" panose="020B0604020202020204" pitchFamily="34" charset="0"/>
              <a:buChar char="•"/>
            </a:pPr>
            <a:r>
              <a:rPr lang="en-US" sz="2400" dirty="0"/>
              <a:t>Serve that strikes the net and goes over is a live ball.</a:t>
            </a:r>
          </a:p>
          <a:p>
            <a:pPr marL="285750" lvl="0" indent="-285750">
              <a:buFont typeface="Arial" panose="020B0604020202020204" pitchFamily="34" charset="0"/>
              <a:buChar char="•"/>
            </a:pPr>
            <a:r>
              <a:rPr lang="en-US" sz="2400" dirty="0"/>
              <a:t>Serve that strikes the antennae is out.</a:t>
            </a:r>
          </a:p>
          <a:p>
            <a:pPr marL="285750" lvl="0" indent="-285750">
              <a:buFont typeface="Arial" panose="020B0604020202020204" pitchFamily="34" charset="0"/>
              <a:buChar char="•"/>
            </a:pPr>
            <a:r>
              <a:rPr lang="en-US" sz="2400" dirty="0"/>
              <a:t>Ball in play that strikes the ceiling/basketball goal/sound equipment but remains on your side is a live ball.</a:t>
            </a:r>
          </a:p>
          <a:p>
            <a:pPr marL="285750" lvl="0" indent="-285750">
              <a:buFont typeface="Arial" panose="020B0604020202020204" pitchFamily="34" charset="0"/>
              <a:buChar char="•"/>
            </a:pPr>
            <a:r>
              <a:rPr lang="en-US" sz="2400" dirty="0"/>
              <a:t>Ball in play that strikes the ceiling/basketball goal/sound equipment and goes over the net to the opposing team is considered obstructed and a dead ball; point for the other team.</a:t>
            </a:r>
            <a:endParaRPr lang="en-US" dirty="0"/>
          </a:p>
        </p:txBody>
      </p:sp>
    </p:spTree>
    <p:extLst>
      <p:ext uri="{BB962C8B-B14F-4D97-AF65-F5344CB8AC3E}">
        <p14:creationId xmlns:p14="http://schemas.microsoft.com/office/powerpoint/2010/main" val="1592697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40725" y="117693"/>
            <a:ext cx="8062550" cy="6001643"/>
          </a:xfrm>
          <a:prstGeom prst="rect">
            <a:avLst/>
          </a:prstGeom>
          <a:noFill/>
        </p:spPr>
        <p:txBody>
          <a:bodyPr wrap="square" rtlCol="0">
            <a:spAutoFit/>
          </a:bodyPr>
          <a:lstStyle/>
          <a:p>
            <a:pPr lvl="1" algn="ctr"/>
            <a:r>
              <a:rPr lang="en-US" sz="2800" u="sng" dirty="0"/>
              <a:t>RULES SPECIFIC TO CENTRAL SPORTS</a:t>
            </a:r>
          </a:p>
          <a:p>
            <a:endParaRPr lang="en-US" sz="1000" dirty="0"/>
          </a:p>
          <a:p>
            <a:r>
              <a:rPr lang="en-US" sz="2400" u="sng" dirty="0"/>
              <a:t>1</a:t>
            </a:r>
            <a:r>
              <a:rPr lang="en-US" sz="2400" u="sng" baseline="30000" dirty="0"/>
              <a:t>st</a:t>
            </a:r>
            <a:r>
              <a:rPr lang="en-US" sz="2400" u="sng" dirty="0"/>
              <a:t> – 3</a:t>
            </a:r>
            <a:r>
              <a:rPr lang="en-US" sz="2400" u="sng" baseline="30000" dirty="0"/>
              <a:t>rd</a:t>
            </a:r>
            <a:r>
              <a:rPr lang="en-US" sz="2400" u="sng" dirty="0"/>
              <a:t> Grade: </a:t>
            </a:r>
            <a:r>
              <a:rPr lang="en-US" sz="2400" dirty="0"/>
              <a:t>		</a:t>
            </a:r>
            <a:r>
              <a:rPr lang="en-US" sz="2400" u="sng" dirty="0"/>
              <a:t>4</a:t>
            </a:r>
            <a:r>
              <a:rPr lang="en-US" sz="2400" u="sng" baseline="30000" dirty="0"/>
              <a:t>th</a:t>
            </a:r>
            <a:r>
              <a:rPr lang="en-US" sz="2400" u="sng" dirty="0"/>
              <a:t>-6</a:t>
            </a:r>
            <a:r>
              <a:rPr lang="en-US" sz="2400" u="sng" baseline="30000" dirty="0"/>
              <a:t>th</a:t>
            </a:r>
            <a:r>
              <a:rPr lang="en-US" sz="2400" u="sng" dirty="0"/>
              <a:t> Grade:</a:t>
            </a:r>
          </a:p>
          <a:p>
            <a:r>
              <a:rPr lang="en-US" sz="2400" dirty="0"/>
              <a:t>Game 1 is 18 min		Game 1 to 25 points</a:t>
            </a:r>
          </a:p>
          <a:p>
            <a:r>
              <a:rPr lang="en-US" sz="2400" dirty="0"/>
              <a:t>2 minutes break 		Game 2 to 25 points</a:t>
            </a:r>
          </a:p>
          <a:p>
            <a:r>
              <a:rPr lang="en-US" sz="2400" dirty="0"/>
              <a:t>Game 2 is 18 min		Game 3 to 15 points</a:t>
            </a:r>
          </a:p>
          <a:p>
            <a:r>
              <a:rPr lang="en-US" sz="2400" dirty="0"/>
              <a:t>				</a:t>
            </a:r>
            <a:r>
              <a:rPr lang="en-US" sz="2000" dirty="0"/>
              <a:t>*games must be won by 2 pts</a:t>
            </a:r>
          </a:p>
          <a:p>
            <a:endParaRPr lang="en-US" sz="1000" dirty="0"/>
          </a:p>
          <a:p>
            <a:pPr marL="285750" lvl="0" indent="-285750">
              <a:buFont typeface="Arial" panose="020B0604020202020204" pitchFamily="34" charset="0"/>
              <a:buChar char="•"/>
            </a:pPr>
            <a:r>
              <a:rPr lang="en-US" sz="2400" dirty="0"/>
              <a:t>Player rotates in at server position only and rotates through all positions on the court.</a:t>
            </a:r>
          </a:p>
          <a:p>
            <a:pPr marL="285750" lvl="0" indent="-285750">
              <a:buFont typeface="Arial" panose="020B0604020202020204" pitchFamily="34" charset="0"/>
              <a:buChar char="•"/>
            </a:pPr>
            <a:r>
              <a:rPr lang="en-US" sz="2400" dirty="0"/>
              <a:t>Player may not serve more than 3 points in a row.</a:t>
            </a:r>
          </a:p>
          <a:p>
            <a:pPr marL="285750" lvl="0" indent="-285750">
              <a:buFont typeface="Arial" panose="020B0604020202020204" pitchFamily="34" charset="0"/>
              <a:buChar char="•"/>
            </a:pPr>
            <a:r>
              <a:rPr lang="en-US" sz="2400" dirty="0"/>
              <a:t>Rally scoring</a:t>
            </a:r>
          </a:p>
          <a:p>
            <a:pPr marL="285750" lvl="0" indent="-285750">
              <a:buFont typeface="Arial" panose="020B0604020202020204" pitchFamily="34" charset="0"/>
              <a:buChar char="•"/>
            </a:pPr>
            <a:r>
              <a:rPr lang="en-US" sz="2400" dirty="0"/>
              <a:t>Zone serving</a:t>
            </a:r>
          </a:p>
          <a:p>
            <a:pPr marL="285750" lvl="0" indent="-285750">
              <a:buFont typeface="Arial" panose="020B0604020202020204" pitchFamily="34" charset="0"/>
              <a:buChar char="•"/>
            </a:pPr>
            <a:r>
              <a:rPr lang="en-US" sz="2400" dirty="0"/>
              <a:t>Serve that is missed (‘whiffed’) is replayed.</a:t>
            </a:r>
          </a:p>
          <a:p>
            <a:pPr marL="285750" lvl="0" indent="-285750">
              <a:buFont typeface="Arial" panose="020B0604020202020204" pitchFamily="34" charset="0"/>
              <a:buChar char="•"/>
            </a:pPr>
            <a:r>
              <a:rPr lang="en-US" sz="2400" dirty="0"/>
              <a:t>Lifts called (referee’s discretion)</a:t>
            </a:r>
          </a:p>
          <a:p>
            <a:pPr marL="285750" lvl="0" indent="-285750">
              <a:buFont typeface="Arial" panose="020B0604020202020204" pitchFamily="34" charset="0"/>
              <a:buChar char="•"/>
            </a:pPr>
            <a:r>
              <a:rPr lang="en-US" sz="2400" dirty="0"/>
              <a:t>One time out per set</a:t>
            </a:r>
          </a:p>
          <a:p>
            <a:pPr marL="285750" lvl="0" indent="-285750">
              <a:buFont typeface="Arial" panose="020B0604020202020204" pitchFamily="34" charset="0"/>
              <a:buChar char="•"/>
            </a:pPr>
            <a:r>
              <a:rPr lang="en-US" sz="2400" dirty="0"/>
              <a:t>Game Day Outline (pg. 10)</a:t>
            </a:r>
          </a:p>
        </p:txBody>
      </p:sp>
    </p:spTree>
    <p:extLst>
      <p:ext uri="{BB962C8B-B14F-4D97-AF65-F5344CB8AC3E}">
        <p14:creationId xmlns:p14="http://schemas.microsoft.com/office/powerpoint/2010/main" val="2246120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710E42-7A43-49CD-BFD1-6F6CDC79FA62}"/>
              </a:ext>
            </a:extLst>
          </p:cNvPr>
          <p:cNvSpPr txBox="1"/>
          <p:nvPr/>
        </p:nvSpPr>
        <p:spPr>
          <a:xfrm>
            <a:off x="589045" y="296288"/>
            <a:ext cx="8062550" cy="6063198"/>
          </a:xfrm>
          <a:prstGeom prst="rect">
            <a:avLst/>
          </a:prstGeom>
          <a:noFill/>
        </p:spPr>
        <p:txBody>
          <a:bodyPr wrap="square" rtlCol="0">
            <a:spAutoFit/>
          </a:bodyPr>
          <a:lstStyle/>
          <a:p>
            <a:pPr algn="ctr"/>
            <a:r>
              <a:rPr lang="en-US" sz="3600" u="sng" dirty="0"/>
              <a:t>END-OF-YEAR AWARDS</a:t>
            </a:r>
          </a:p>
          <a:p>
            <a:endParaRPr lang="en-US" sz="2800" dirty="0"/>
          </a:p>
          <a:p>
            <a:pPr marL="457200" indent="-457200">
              <a:buFont typeface="Arial" panose="020B0604020202020204" pitchFamily="34" charset="0"/>
              <a:buChar char="•"/>
            </a:pPr>
            <a:r>
              <a:rPr lang="en-US" sz="3000" dirty="0"/>
              <a:t>Given at the end of the year</a:t>
            </a:r>
          </a:p>
          <a:p>
            <a:pPr marL="457200" indent="-457200">
              <a:buFont typeface="Arial" panose="020B0604020202020204" pitchFamily="34" charset="0"/>
              <a:buChar char="•"/>
            </a:pPr>
            <a:r>
              <a:rPr lang="en-US" sz="3000" dirty="0"/>
              <a:t>Highlights your player’s strength</a:t>
            </a:r>
          </a:p>
          <a:p>
            <a:pPr marL="457200" indent="-457200">
              <a:buFont typeface="Arial" panose="020B0604020202020204" pitchFamily="34" charset="0"/>
              <a:buChar char="•"/>
            </a:pPr>
            <a:r>
              <a:rPr lang="en-US" sz="3000" dirty="0"/>
              <a:t>Multiple players can receive the same medal</a:t>
            </a:r>
          </a:p>
          <a:p>
            <a:endParaRPr lang="en-US" sz="1200" dirty="0"/>
          </a:p>
          <a:p>
            <a:r>
              <a:rPr lang="en-US" sz="3000" dirty="0"/>
              <a:t>Categories: Offense, Defense, Passing, Serving, Hustle, Sportsmanship, Leadership, Character, Effort, Encourager</a:t>
            </a:r>
          </a:p>
          <a:p>
            <a:endParaRPr lang="en-US" sz="1200" dirty="0"/>
          </a:p>
          <a:p>
            <a:r>
              <a:rPr lang="en-US" sz="3000" b="1" dirty="0"/>
              <a:t>You must turn in your medal count to </a:t>
            </a:r>
            <a:r>
              <a:rPr lang="en-US" sz="3000" b="1" dirty="0">
                <a:hlinkClick r:id="rId3"/>
              </a:rPr>
              <a:t>familyactivities@centralbcs.org</a:t>
            </a:r>
            <a:r>
              <a:rPr lang="en-US" sz="3000" b="1" dirty="0"/>
              <a:t> by </a:t>
            </a:r>
            <a:br>
              <a:rPr lang="en-US" sz="3000" b="1" dirty="0"/>
            </a:br>
            <a:r>
              <a:rPr lang="en-US" sz="3000" b="1" dirty="0"/>
              <a:t>October 15 !</a:t>
            </a:r>
          </a:p>
        </p:txBody>
      </p:sp>
    </p:spTree>
    <p:extLst>
      <p:ext uri="{BB962C8B-B14F-4D97-AF65-F5344CB8AC3E}">
        <p14:creationId xmlns:p14="http://schemas.microsoft.com/office/powerpoint/2010/main" val="2851366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ED3F778-4D92-444B-851E-3F5F18BB21C9}"/>
              </a:ext>
            </a:extLst>
          </p:cNvPr>
          <p:cNvSpPr txBox="1"/>
          <p:nvPr/>
        </p:nvSpPr>
        <p:spPr>
          <a:xfrm>
            <a:off x="589045" y="305068"/>
            <a:ext cx="8062550" cy="5970865"/>
          </a:xfrm>
          <a:prstGeom prst="rect">
            <a:avLst/>
          </a:prstGeom>
          <a:noFill/>
        </p:spPr>
        <p:txBody>
          <a:bodyPr wrap="square" rtlCol="0">
            <a:spAutoFit/>
          </a:bodyPr>
          <a:lstStyle/>
          <a:p>
            <a:pPr algn="ctr"/>
            <a:r>
              <a:rPr lang="en-US" sz="3600" u="sng" dirty="0"/>
              <a:t>PLAY TIME/LINE-UP ROTATION</a:t>
            </a:r>
          </a:p>
          <a:p>
            <a:pPr algn="ctr"/>
            <a:endParaRPr lang="en-US" sz="1000" u="sng" dirty="0"/>
          </a:p>
          <a:p>
            <a:pPr marL="234950" indent="-234950">
              <a:buFont typeface="Arial" panose="020B0604020202020204" pitchFamily="34" charset="0"/>
              <a:buChar char="•"/>
            </a:pPr>
            <a:r>
              <a:rPr lang="en-US" sz="2800" dirty="0"/>
              <a:t>Every player rotates in at server</a:t>
            </a:r>
            <a:br>
              <a:rPr lang="en-US" sz="2800" dirty="0"/>
            </a:br>
            <a:r>
              <a:rPr lang="en-US" sz="2800" dirty="0"/>
              <a:t>and rotates through all positions</a:t>
            </a:r>
            <a:br>
              <a:rPr lang="en-US" sz="2800" dirty="0"/>
            </a:br>
            <a:r>
              <a:rPr lang="en-US" sz="2800" dirty="0"/>
              <a:t>to ensure equal play time.</a:t>
            </a:r>
          </a:p>
          <a:p>
            <a:pPr marL="234950" indent="-234950">
              <a:buFont typeface="Arial" panose="020B0604020202020204" pitchFamily="34" charset="0"/>
              <a:buChar char="•"/>
            </a:pPr>
            <a:r>
              <a:rPr lang="en-US" sz="2800" dirty="0"/>
              <a:t>Evenly divide games starts &amp; </a:t>
            </a:r>
            <a:br>
              <a:rPr lang="en-US" sz="2800" dirty="0"/>
            </a:br>
            <a:r>
              <a:rPr lang="en-US" sz="2800" dirty="0"/>
              <a:t>captains (coin toss callers); as</a:t>
            </a:r>
            <a:br>
              <a:rPr lang="en-US" sz="2800" dirty="0"/>
            </a:br>
            <a:r>
              <a:rPr lang="en-US" sz="2800" dirty="0"/>
              <a:t>much as is possible.</a:t>
            </a:r>
          </a:p>
          <a:p>
            <a:pPr marL="234950" indent="-234950">
              <a:buFont typeface="Arial" panose="020B0604020202020204" pitchFamily="34" charset="0"/>
              <a:buChar char="•"/>
            </a:pPr>
            <a:r>
              <a:rPr lang="en-US" sz="2800" dirty="0"/>
              <a:t>During 2</a:t>
            </a:r>
            <a:r>
              <a:rPr lang="en-US" sz="2800" baseline="30000" dirty="0"/>
              <a:t>nd</a:t>
            </a:r>
            <a:r>
              <a:rPr lang="en-US" sz="2800" dirty="0"/>
              <a:t> &amp; 3</a:t>
            </a:r>
            <a:r>
              <a:rPr lang="en-US" sz="2800" baseline="30000" dirty="0"/>
              <a:t>rd</a:t>
            </a:r>
            <a:r>
              <a:rPr lang="en-US" sz="2800" dirty="0"/>
              <a:t> games, you can restart your line-up, begin where you left off or use a new line-up; be consistent.</a:t>
            </a:r>
          </a:p>
          <a:p>
            <a:pPr marL="234950" indent="-234950">
              <a:buFont typeface="Arial" panose="020B0604020202020204" pitchFamily="34" charset="0"/>
              <a:buChar char="•"/>
            </a:pPr>
            <a:r>
              <a:rPr lang="en-US" sz="2800" dirty="0"/>
              <a:t>If a player is late, you can either have them sit until they come up in the line-up or you can slide them in on the next rotation; be consistent.</a:t>
            </a:r>
          </a:p>
        </p:txBody>
      </p:sp>
      <p:pic>
        <p:nvPicPr>
          <p:cNvPr id="5" name="Picture 4">
            <a:extLst>
              <a:ext uri="{FF2B5EF4-FFF2-40B4-BE49-F238E27FC236}">
                <a16:creationId xmlns:a16="http://schemas.microsoft.com/office/drawing/2014/main" id="{DE73718F-8FF6-4721-B73F-310C1FBC8005}"/>
              </a:ext>
            </a:extLst>
          </p:cNvPr>
          <p:cNvPicPr/>
          <p:nvPr/>
        </p:nvPicPr>
        <p:blipFill>
          <a:blip r:embed="rId3"/>
          <a:stretch>
            <a:fillRect/>
          </a:stretch>
        </p:blipFill>
        <p:spPr>
          <a:xfrm>
            <a:off x="6154615" y="1062770"/>
            <a:ext cx="2496980" cy="2477600"/>
          </a:xfrm>
          <a:prstGeom prst="rect">
            <a:avLst/>
          </a:prstGeom>
        </p:spPr>
      </p:pic>
    </p:spTree>
    <p:extLst>
      <p:ext uri="{BB962C8B-B14F-4D97-AF65-F5344CB8AC3E}">
        <p14:creationId xmlns:p14="http://schemas.microsoft.com/office/powerpoint/2010/main" val="1884776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E4A934-EFB6-4062-85D4-E56224AECD02}"/>
              </a:ext>
            </a:extLst>
          </p:cNvPr>
          <p:cNvSpPr txBox="1"/>
          <p:nvPr/>
        </p:nvSpPr>
        <p:spPr>
          <a:xfrm>
            <a:off x="589045" y="187847"/>
            <a:ext cx="8062550" cy="646331"/>
          </a:xfrm>
          <a:prstGeom prst="rect">
            <a:avLst/>
          </a:prstGeom>
          <a:noFill/>
        </p:spPr>
        <p:txBody>
          <a:bodyPr wrap="square" rtlCol="0">
            <a:spAutoFit/>
          </a:bodyPr>
          <a:lstStyle/>
          <a:p>
            <a:pPr algn="ctr"/>
            <a:r>
              <a:rPr lang="en-US" sz="3600" u="sng" dirty="0"/>
              <a:t>ZONE SERVING – 1</a:t>
            </a:r>
            <a:r>
              <a:rPr lang="en-US" sz="3600" u="sng" baseline="30000" dirty="0"/>
              <a:t>ST</a:t>
            </a:r>
            <a:r>
              <a:rPr lang="en-US" sz="3600" u="sng" dirty="0"/>
              <a:t> – 3</a:t>
            </a:r>
            <a:r>
              <a:rPr lang="en-US" sz="3600" u="sng" baseline="30000" dirty="0"/>
              <a:t>RD</a:t>
            </a:r>
            <a:endParaRPr lang="en-US" sz="2800" dirty="0"/>
          </a:p>
        </p:txBody>
      </p:sp>
      <p:sp>
        <p:nvSpPr>
          <p:cNvPr id="7" name="TextBox 6">
            <a:extLst>
              <a:ext uri="{FF2B5EF4-FFF2-40B4-BE49-F238E27FC236}">
                <a16:creationId xmlns:a16="http://schemas.microsoft.com/office/drawing/2014/main" id="{AC0475B7-F59E-449B-ADF2-B741F2A85486}"/>
              </a:ext>
            </a:extLst>
          </p:cNvPr>
          <p:cNvSpPr txBox="1"/>
          <p:nvPr/>
        </p:nvSpPr>
        <p:spPr>
          <a:xfrm>
            <a:off x="698256" y="3171093"/>
            <a:ext cx="8062550"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Lines are 2.5ft apart</a:t>
            </a:r>
          </a:p>
          <a:p>
            <a:pPr marL="457200" indent="-457200">
              <a:buFont typeface="Arial" panose="020B0604020202020204" pitchFamily="34" charset="0"/>
              <a:buChar char="•"/>
            </a:pPr>
            <a:r>
              <a:rPr lang="en-US" sz="2800" dirty="0"/>
              <a:t>Players may start in front of 10ft line</a:t>
            </a:r>
          </a:p>
          <a:p>
            <a:pPr marL="457200" indent="-457200">
              <a:buFont typeface="Arial" panose="020B0604020202020204" pitchFamily="34" charset="0"/>
              <a:buChar char="•"/>
            </a:pPr>
            <a:r>
              <a:rPr lang="en-US" sz="2800" dirty="0"/>
              <a:t>After two successful serves, they move back one zone for the third serve.</a:t>
            </a:r>
          </a:p>
          <a:p>
            <a:pPr marL="457200" indent="-457200">
              <a:buFont typeface="Arial" panose="020B0604020202020204" pitchFamily="34" charset="0"/>
              <a:buChar char="•"/>
            </a:pPr>
            <a:r>
              <a:rPr lang="en-US" sz="2800" dirty="0"/>
              <a:t>When the player rotates around for the next serve, they start in the last zone in which they were successful.</a:t>
            </a:r>
          </a:p>
          <a:p>
            <a:pPr marL="457200" indent="-457200">
              <a:buFont typeface="Arial" panose="020B0604020202020204" pitchFamily="34" charset="0"/>
              <a:buChar char="•"/>
            </a:pPr>
            <a:r>
              <a:rPr lang="en-US" sz="2800" dirty="0"/>
              <a:t>Foot faults called.</a:t>
            </a:r>
          </a:p>
        </p:txBody>
      </p:sp>
      <p:pic>
        <p:nvPicPr>
          <p:cNvPr id="2" name="Picture 1">
            <a:extLst>
              <a:ext uri="{FF2B5EF4-FFF2-40B4-BE49-F238E27FC236}">
                <a16:creationId xmlns:a16="http://schemas.microsoft.com/office/drawing/2014/main" id="{DBA151B8-6222-B3C6-2E47-0AFD4C9D7070}"/>
              </a:ext>
            </a:extLst>
          </p:cNvPr>
          <p:cNvPicPr>
            <a:picLocks noChangeAspect="1"/>
          </p:cNvPicPr>
          <p:nvPr/>
        </p:nvPicPr>
        <p:blipFill>
          <a:blip r:embed="rId3"/>
          <a:stretch>
            <a:fillRect/>
          </a:stretch>
        </p:blipFill>
        <p:spPr>
          <a:xfrm>
            <a:off x="2498456" y="834178"/>
            <a:ext cx="3795395" cy="2204085"/>
          </a:xfrm>
          <a:prstGeom prst="rect">
            <a:avLst/>
          </a:prstGeom>
        </p:spPr>
      </p:pic>
    </p:spTree>
    <p:extLst>
      <p:ext uri="{BB962C8B-B14F-4D97-AF65-F5344CB8AC3E}">
        <p14:creationId xmlns:p14="http://schemas.microsoft.com/office/powerpoint/2010/main" val="2958705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F4065C-6651-49F4-8197-282688EE110D}"/>
              </a:ext>
            </a:extLst>
          </p:cNvPr>
          <p:cNvSpPr>
            <a:spLocks noGrp="1"/>
          </p:cNvSpPr>
          <p:nvPr>
            <p:ph type="title"/>
          </p:nvPr>
        </p:nvSpPr>
        <p:spPr>
          <a:xfrm>
            <a:off x="415070" y="187563"/>
            <a:ext cx="8283453" cy="626966"/>
          </a:xfrm>
        </p:spPr>
        <p:txBody>
          <a:bodyPr/>
          <a:lstStyle/>
          <a:p>
            <a:pPr algn="ctr"/>
            <a:r>
              <a:rPr lang="en-US" sz="3600" u="sng" dirty="0"/>
              <a:t>ZONE SERVING – 4</a:t>
            </a:r>
            <a:r>
              <a:rPr lang="en-US" sz="3600" u="sng" baseline="30000" dirty="0"/>
              <a:t>TH</a:t>
            </a:r>
            <a:r>
              <a:rPr lang="en-US" sz="3600" u="sng" dirty="0"/>
              <a:t> – 6</a:t>
            </a:r>
            <a:r>
              <a:rPr lang="en-US" sz="3600" u="sng" baseline="30000" dirty="0"/>
              <a:t>TH</a:t>
            </a:r>
            <a:endParaRPr lang="en-US" sz="3600" u="sng" dirty="0"/>
          </a:p>
        </p:txBody>
      </p:sp>
      <p:pic>
        <p:nvPicPr>
          <p:cNvPr id="4" name="Picture 3">
            <a:extLst>
              <a:ext uri="{FF2B5EF4-FFF2-40B4-BE49-F238E27FC236}">
                <a16:creationId xmlns:a16="http://schemas.microsoft.com/office/drawing/2014/main" id="{71CBEEAC-9E2D-4A5A-A004-7CF244237919}"/>
              </a:ext>
            </a:extLst>
          </p:cNvPr>
          <p:cNvPicPr/>
          <p:nvPr/>
        </p:nvPicPr>
        <p:blipFill>
          <a:blip r:embed="rId3" cstate="email">
            <a:extLst>
              <a:ext uri="{28A0092B-C50C-407E-A947-70E740481C1C}">
                <a14:useLocalDpi xmlns:a14="http://schemas.microsoft.com/office/drawing/2010/main" val="0"/>
              </a:ext>
            </a:extLst>
          </a:blip>
          <a:stretch>
            <a:fillRect/>
          </a:stretch>
        </p:blipFill>
        <p:spPr>
          <a:xfrm>
            <a:off x="2560392" y="820169"/>
            <a:ext cx="3992807" cy="2345055"/>
          </a:xfrm>
          <a:prstGeom prst="rect">
            <a:avLst/>
          </a:prstGeom>
        </p:spPr>
      </p:pic>
      <p:sp>
        <p:nvSpPr>
          <p:cNvPr id="5" name="TextBox 4">
            <a:extLst>
              <a:ext uri="{FF2B5EF4-FFF2-40B4-BE49-F238E27FC236}">
                <a16:creationId xmlns:a16="http://schemas.microsoft.com/office/drawing/2014/main" id="{4773C897-039A-4EF7-B0F1-252B926C0AE2}"/>
              </a:ext>
            </a:extLst>
          </p:cNvPr>
          <p:cNvSpPr txBox="1"/>
          <p:nvPr/>
        </p:nvSpPr>
        <p:spPr>
          <a:xfrm>
            <a:off x="698256" y="3165224"/>
            <a:ext cx="8062550"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Lines are 5ft apart</a:t>
            </a:r>
          </a:p>
          <a:p>
            <a:pPr marL="457200" indent="-457200">
              <a:buFont typeface="Arial" panose="020B0604020202020204" pitchFamily="34" charset="0"/>
              <a:buChar char="•"/>
            </a:pPr>
            <a:r>
              <a:rPr lang="en-US" sz="2800" dirty="0"/>
              <a:t>Players may start at the 10ft line</a:t>
            </a:r>
          </a:p>
          <a:p>
            <a:pPr marL="457200" indent="-457200">
              <a:buFont typeface="Arial" panose="020B0604020202020204" pitchFamily="34" charset="0"/>
              <a:buChar char="•"/>
            </a:pPr>
            <a:r>
              <a:rPr lang="en-US" sz="2800" dirty="0"/>
              <a:t>After EACH successful serve, they move back one zone.</a:t>
            </a:r>
          </a:p>
          <a:p>
            <a:pPr marL="457200" indent="-457200">
              <a:buFont typeface="Arial" panose="020B0604020202020204" pitchFamily="34" charset="0"/>
              <a:buChar char="•"/>
            </a:pPr>
            <a:r>
              <a:rPr lang="en-US" sz="2800" dirty="0"/>
              <a:t>When the player rotates around for the next serve, they start in the last zone in which they were successful.</a:t>
            </a:r>
          </a:p>
          <a:p>
            <a:pPr marL="457200" indent="-457200">
              <a:buFont typeface="Arial" panose="020B0604020202020204" pitchFamily="34" charset="0"/>
              <a:buChar char="•"/>
            </a:pPr>
            <a:r>
              <a:rPr lang="en-US" sz="2800" dirty="0"/>
              <a:t>Foot faults called.</a:t>
            </a:r>
          </a:p>
        </p:txBody>
      </p:sp>
    </p:spTree>
    <p:extLst>
      <p:ext uri="{BB962C8B-B14F-4D97-AF65-F5344CB8AC3E}">
        <p14:creationId xmlns:p14="http://schemas.microsoft.com/office/powerpoint/2010/main" val="831460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89045" y="588946"/>
            <a:ext cx="8062550" cy="4278094"/>
          </a:xfrm>
          <a:prstGeom prst="rect">
            <a:avLst/>
          </a:prstGeom>
          <a:noFill/>
        </p:spPr>
        <p:txBody>
          <a:bodyPr wrap="square" rtlCol="0">
            <a:spAutoFit/>
          </a:bodyPr>
          <a:lstStyle/>
          <a:p>
            <a:pPr algn="ctr"/>
            <a:r>
              <a:rPr lang="en-US" sz="2800" u="sng" dirty="0"/>
              <a:t>TECHINCAL VOLLEYBALL SKILLS/DRILLS</a:t>
            </a:r>
          </a:p>
          <a:p>
            <a:endParaRPr lang="en-US" sz="2800" dirty="0"/>
          </a:p>
          <a:p>
            <a:r>
              <a:rPr lang="en-US" sz="2400" dirty="0"/>
              <a:t>-Ready Position</a:t>
            </a:r>
          </a:p>
          <a:p>
            <a:endParaRPr lang="en-US" sz="2400" dirty="0"/>
          </a:p>
          <a:p>
            <a:r>
              <a:rPr lang="en-US" sz="2400" dirty="0"/>
              <a:t>-Player positioning</a:t>
            </a:r>
          </a:p>
          <a:p>
            <a:endParaRPr lang="en-US" sz="2400" dirty="0"/>
          </a:p>
          <a:p>
            <a:r>
              <a:rPr lang="en-US" sz="2400" dirty="0"/>
              <a:t>-How to serve</a:t>
            </a:r>
          </a:p>
          <a:p>
            <a:endParaRPr lang="en-US" sz="2400" dirty="0"/>
          </a:p>
          <a:p>
            <a:r>
              <a:rPr lang="en-US" sz="2400" dirty="0"/>
              <a:t>-How to pass</a:t>
            </a:r>
          </a:p>
          <a:p>
            <a:endParaRPr lang="en-US" sz="2400" dirty="0"/>
          </a:p>
          <a:p>
            <a:r>
              <a:rPr lang="en-US" sz="2400" dirty="0"/>
              <a:t>-How to set</a:t>
            </a:r>
          </a:p>
        </p:txBody>
      </p:sp>
      <p:pic>
        <p:nvPicPr>
          <p:cNvPr id="2" name="Picture 1">
            <a:extLst>
              <a:ext uri="{FF2B5EF4-FFF2-40B4-BE49-F238E27FC236}">
                <a16:creationId xmlns:a16="http://schemas.microsoft.com/office/drawing/2014/main" id="{4E82173C-2290-4C18-9E64-24B22FAF36C1}"/>
              </a:ext>
            </a:extLst>
          </p:cNvPr>
          <p:cNvPicPr>
            <a:picLocks noChangeAspect="1"/>
          </p:cNvPicPr>
          <p:nvPr/>
        </p:nvPicPr>
        <p:blipFill rotWithShape="1">
          <a:blip r:embed="rId3"/>
          <a:srcRect l="3654" t="9134" r="3439" b="4069"/>
          <a:stretch/>
        </p:blipFill>
        <p:spPr>
          <a:xfrm>
            <a:off x="3089345" y="3958814"/>
            <a:ext cx="3061950" cy="2269864"/>
          </a:xfrm>
          <a:prstGeom prst="rect">
            <a:avLst/>
          </a:prstGeom>
        </p:spPr>
      </p:pic>
      <p:pic>
        <p:nvPicPr>
          <p:cNvPr id="3" name="Picture 2">
            <a:extLst>
              <a:ext uri="{FF2B5EF4-FFF2-40B4-BE49-F238E27FC236}">
                <a16:creationId xmlns:a16="http://schemas.microsoft.com/office/drawing/2014/main" id="{399AAAD8-D350-4FA8-9B06-84A71EB28F53}"/>
              </a:ext>
            </a:extLst>
          </p:cNvPr>
          <p:cNvPicPr>
            <a:picLocks noChangeAspect="1"/>
          </p:cNvPicPr>
          <p:nvPr/>
        </p:nvPicPr>
        <p:blipFill>
          <a:blip r:embed="rId4"/>
          <a:stretch>
            <a:fillRect/>
          </a:stretch>
        </p:blipFill>
        <p:spPr>
          <a:xfrm>
            <a:off x="5876802" y="1284602"/>
            <a:ext cx="2225263" cy="2340725"/>
          </a:xfrm>
          <a:prstGeom prst="rect">
            <a:avLst/>
          </a:prstGeom>
        </p:spPr>
      </p:pic>
    </p:spTree>
    <p:extLst>
      <p:ext uri="{BB962C8B-B14F-4D97-AF65-F5344CB8AC3E}">
        <p14:creationId xmlns:p14="http://schemas.microsoft.com/office/powerpoint/2010/main" val="422297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89045" y="588946"/>
            <a:ext cx="8062550" cy="3416320"/>
          </a:xfrm>
          <a:prstGeom prst="rect">
            <a:avLst/>
          </a:prstGeom>
          <a:noFill/>
        </p:spPr>
        <p:txBody>
          <a:bodyPr wrap="square" rtlCol="0">
            <a:spAutoFit/>
          </a:bodyPr>
          <a:lstStyle/>
          <a:p>
            <a:pPr algn="ctr"/>
            <a:r>
              <a:rPr lang="en-US" sz="2400" u="sng" dirty="0"/>
              <a:t>READY POSITION</a:t>
            </a:r>
          </a:p>
          <a:p>
            <a:endParaRPr lang="en-US" sz="2400" dirty="0"/>
          </a:p>
          <a:p>
            <a:r>
              <a:rPr lang="en-US" sz="2400" dirty="0"/>
              <a:t>-Legs shoulder width apart with knees bent.</a:t>
            </a:r>
          </a:p>
          <a:p>
            <a:endParaRPr lang="en-US" sz="2400" dirty="0"/>
          </a:p>
          <a:p>
            <a:r>
              <a:rPr lang="en-US" sz="2400" dirty="0"/>
              <a:t>-Weight on you toes and ready to move towards the ball.</a:t>
            </a:r>
          </a:p>
          <a:p>
            <a:endParaRPr lang="en-US" sz="2400" dirty="0"/>
          </a:p>
          <a:p>
            <a:r>
              <a:rPr lang="en-US" sz="2400" dirty="0"/>
              <a:t>-Arms out in front instead of on your knees. </a:t>
            </a:r>
          </a:p>
          <a:p>
            <a:endParaRPr lang="en-US" sz="2400" dirty="0"/>
          </a:p>
          <a:p>
            <a:r>
              <a:rPr lang="en-US" sz="2400" dirty="0"/>
              <a:t>-Be ready to pass the ball if it comes to you.</a:t>
            </a:r>
          </a:p>
        </p:txBody>
      </p:sp>
    </p:spTree>
    <p:extLst>
      <p:ext uri="{BB962C8B-B14F-4D97-AF65-F5344CB8AC3E}">
        <p14:creationId xmlns:p14="http://schemas.microsoft.com/office/powerpoint/2010/main" val="1545170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89045" y="224961"/>
            <a:ext cx="8062550" cy="523220"/>
          </a:xfrm>
          <a:prstGeom prst="rect">
            <a:avLst/>
          </a:prstGeom>
          <a:noFill/>
        </p:spPr>
        <p:txBody>
          <a:bodyPr wrap="square" rtlCol="0">
            <a:spAutoFit/>
          </a:bodyPr>
          <a:lstStyle/>
          <a:p>
            <a:pPr algn="ctr"/>
            <a:r>
              <a:rPr lang="en-US" sz="2800" u="sng" dirty="0"/>
              <a:t>PLAYER POSITIONING</a:t>
            </a: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341962" y="748181"/>
            <a:ext cx="4718598" cy="6109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646E532-FA41-480D-8EDB-0A030BF702D5}"/>
              </a:ext>
            </a:extLst>
          </p:cNvPr>
          <p:cNvSpPr txBox="1"/>
          <p:nvPr/>
        </p:nvSpPr>
        <p:spPr>
          <a:xfrm>
            <a:off x="750927" y="3918857"/>
            <a:ext cx="587829" cy="369332"/>
          </a:xfrm>
          <a:prstGeom prst="rect">
            <a:avLst/>
          </a:prstGeom>
          <a:noFill/>
        </p:spPr>
        <p:txBody>
          <a:bodyPr wrap="square" rtlCol="0">
            <a:spAutoFit/>
          </a:bodyPr>
          <a:lstStyle/>
          <a:p>
            <a:r>
              <a:rPr lang="en-US" dirty="0"/>
              <a:t>Net</a:t>
            </a:r>
          </a:p>
        </p:txBody>
      </p:sp>
      <p:cxnSp>
        <p:nvCxnSpPr>
          <p:cNvPr id="9" name="Straight Connector 8">
            <a:extLst>
              <a:ext uri="{FF2B5EF4-FFF2-40B4-BE49-F238E27FC236}">
                <a16:creationId xmlns:a16="http://schemas.microsoft.com/office/drawing/2014/main" id="{CFD1F09B-4EA1-4B30-BCB2-33300643C4C4}"/>
              </a:ext>
            </a:extLst>
          </p:cNvPr>
          <p:cNvCxnSpPr/>
          <p:nvPr/>
        </p:nvCxnSpPr>
        <p:spPr>
          <a:xfrm>
            <a:off x="2808514" y="3749040"/>
            <a:ext cx="3827417" cy="0"/>
          </a:xfrm>
          <a:prstGeom prst="line">
            <a:avLst/>
          </a:prstGeom>
          <a:ln w="76200"/>
        </p:spPr>
        <p:style>
          <a:lnRef idx="1">
            <a:schemeClr val="accent4"/>
          </a:lnRef>
          <a:fillRef idx="0">
            <a:schemeClr val="accent4"/>
          </a:fillRef>
          <a:effectRef idx="0">
            <a:schemeClr val="accent4"/>
          </a:effectRef>
          <a:fontRef idx="minor">
            <a:schemeClr val="tx1"/>
          </a:fontRef>
        </p:style>
      </p:cxnSp>
      <p:cxnSp>
        <p:nvCxnSpPr>
          <p:cNvPr id="3" name="Straight Arrow Connector 2">
            <a:extLst>
              <a:ext uri="{FF2B5EF4-FFF2-40B4-BE49-F238E27FC236}">
                <a16:creationId xmlns:a16="http://schemas.microsoft.com/office/drawing/2014/main" id="{E7C5753D-B77A-45A7-A617-42256DAD9B3E}"/>
              </a:ext>
            </a:extLst>
          </p:cNvPr>
          <p:cNvCxnSpPr>
            <a:cxnSpLocks/>
          </p:cNvCxnSpPr>
          <p:nvPr/>
        </p:nvCxnSpPr>
        <p:spPr>
          <a:xfrm flipV="1">
            <a:off x="1332412" y="3749040"/>
            <a:ext cx="1815737" cy="313509"/>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cxnSp>
        <p:nvCxnSpPr>
          <p:cNvPr id="11" name="Straight Arrow Connector 10">
            <a:extLst>
              <a:ext uri="{FF2B5EF4-FFF2-40B4-BE49-F238E27FC236}">
                <a16:creationId xmlns:a16="http://schemas.microsoft.com/office/drawing/2014/main" id="{3798EFE6-F8FE-4519-8FF0-8124CFCF6D67}"/>
              </a:ext>
            </a:extLst>
          </p:cNvPr>
          <p:cNvCxnSpPr>
            <a:cxnSpLocks/>
          </p:cNvCxnSpPr>
          <p:nvPr/>
        </p:nvCxnSpPr>
        <p:spPr>
          <a:xfrm flipH="1" flipV="1">
            <a:off x="5856000" y="5870090"/>
            <a:ext cx="1900263" cy="313508"/>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cxnSp>
        <p:nvCxnSpPr>
          <p:cNvPr id="12" name="Straight Arrow Connector 11">
            <a:extLst>
              <a:ext uri="{FF2B5EF4-FFF2-40B4-BE49-F238E27FC236}">
                <a16:creationId xmlns:a16="http://schemas.microsoft.com/office/drawing/2014/main" id="{8FB65871-2C18-40A3-9239-A039C8BD5D09}"/>
              </a:ext>
            </a:extLst>
          </p:cNvPr>
          <p:cNvCxnSpPr>
            <a:cxnSpLocks/>
          </p:cNvCxnSpPr>
          <p:nvPr/>
        </p:nvCxnSpPr>
        <p:spPr>
          <a:xfrm flipV="1">
            <a:off x="1484812" y="1778347"/>
            <a:ext cx="1815737" cy="313509"/>
          </a:xfrm>
          <a:prstGeom prst="straightConnector1">
            <a:avLst/>
          </a:prstGeom>
          <a:ln w="76200">
            <a:solidFill>
              <a:schemeClr val="tx1"/>
            </a:solidFill>
            <a:tailEnd type="triangle"/>
          </a:ln>
        </p:spPr>
        <p:style>
          <a:lnRef idx="2">
            <a:schemeClr val="accent3"/>
          </a:lnRef>
          <a:fillRef idx="0">
            <a:schemeClr val="accent3"/>
          </a:fillRef>
          <a:effectRef idx="1">
            <a:schemeClr val="accent3"/>
          </a:effectRef>
          <a:fontRef idx="minor">
            <a:schemeClr val="tx1"/>
          </a:fontRef>
        </p:style>
      </p:cxnSp>
      <p:sp>
        <p:nvSpPr>
          <p:cNvPr id="13" name="TextBox 12">
            <a:extLst>
              <a:ext uri="{FF2B5EF4-FFF2-40B4-BE49-F238E27FC236}">
                <a16:creationId xmlns:a16="http://schemas.microsoft.com/office/drawing/2014/main" id="{173B4D96-620D-49B8-AD60-067DDE1523EF}"/>
              </a:ext>
            </a:extLst>
          </p:cNvPr>
          <p:cNvSpPr txBox="1"/>
          <p:nvPr/>
        </p:nvSpPr>
        <p:spPr>
          <a:xfrm>
            <a:off x="268941" y="1778347"/>
            <a:ext cx="1215871" cy="646331"/>
          </a:xfrm>
          <a:prstGeom prst="rect">
            <a:avLst/>
          </a:prstGeom>
          <a:noFill/>
        </p:spPr>
        <p:txBody>
          <a:bodyPr wrap="square" rtlCol="0">
            <a:spAutoFit/>
          </a:bodyPr>
          <a:lstStyle/>
          <a:p>
            <a:r>
              <a:rPr lang="en-US" dirty="0"/>
              <a:t>Serving Position</a:t>
            </a:r>
          </a:p>
        </p:txBody>
      </p:sp>
      <p:sp>
        <p:nvSpPr>
          <p:cNvPr id="16" name="TextBox 15">
            <a:extLst>
              <a:ext uri="{FF2B5EF4-FFF2-40B4-BE49-F238E27FC236}">
                <a16:creationId xmlns:a16="http://schemas.microsoft.com/office/drawing/2014/main" id="{E7A7EF76-9175-4A71-9A7A-559FAAA68AF6}"/>
              </a:ext>
            </a:extLst>
          </p:cNvPr>
          <p:cNvSpPr txBox="1"/>
          <p:nvPr/>
        </p:nvSpPr>
        <p:spPr>
          <a:xfrm>
            <a:off x="7917710" y="5843817"/>
            <a:ext cx="1215871" cy="646331"/>
          </a:xfrm>
          <a:prstGeom prst="rect">
            <a:avLst/>
          </a:prstGeom>
          <a:noFill/>
        </p:spPr>
        <p:txBody>
          <a:bodyPr wrap="square" rtlCol="0">
            <a:spAutoFit/>
          </a:bodyPr>
          <a:lstStyle/>
          <a:p>
            <a:r>
              <a:rPr lang="en-US" dirty="0"/>
              <a:t>Serving Position</a:t>
            </a:r>
          </a:p>
        </p:txBody>
      </p:sp>
    </p:spTree>
    <p:extLst>
      <p:ext uri="{BB962C8B-B14F-4D97-AF65-F5344CB8AC3E}">
        <p14:creationId xmlns:p14="http://schemas.microsoft.com/office/powerpoint/2010/main" val="154517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40725" y="219808"/>
            <a:ext cx="8062550" cy="4616648"/>
          </a:xfrm>
          <a:prstGeom prst="rect">
            <a:avLst/>
          </a:prstGeom>
          <a:noFill/>
        </p:spPr>
        <p:txBody>
          <a:bodyPr wrap="square" rtlCol="0">
            <a:spAutoFit/>
          </a:bodyPr>
          <a:lstStyle/>
          <a:p>
            <a:pPr algn="ctr"/>
            <a:r>
              <a:rPr lang="en-US" sz="3600" u="sng" dirty="0"/>
              <a:t>IMPORTANT DATES</a:t>
            </a:r>
          </a:p>
          <a:p>
            <a:endParaRPr lang="en-US" sz="2800" dirty="0"/>
          </a:p>
          <a:p>
            <a:pPr>
              <a:spcAft>
                <a:spcPts val="600"/>
              </a:spcAft>
            </a:pPr>
            <a:r>
              <a:rPr lang="en-US" sz="2800" dirty="0"/>
              <a:t>Meet the Team: </a:t>
            </a:r>
            <a:r>
              <a:rPr lang="en-US" sz="3200" b="1" dirty="0">
                <a:solidFill>
                  <a:srgbClr val="FF0000"/>
                </a:solidFill>
              </a:rPr>
              <a:t>Thursday, August 25</a:t>
            </a:r>
            <a:endParaRPr lang="en-US" sz="3600" b="1" dirty="0">
              <a:solidFill>
                <a:srgbClr val="FF0000"/>
              </a:solidFill>
            </a:endParaRPr>
          </a:p>
          <a:p>
            <a:pPr>
              <a:spcAft>
                <a:spcPts val="600"/>
              </a:spcAft>
            </a:pPr>
            <a:r>
              <a:rPr lang="en-US" sz="2800" b="1" dirty="0">
                <a:solidFill>
                  <a:srgbClr val="FF0000"/>
                </a:solidFill>
              </a:rPr>
              <a:t>	1</a:t>
            </a:r>
            <a:r>
              <a:rPr lang="en-US" sz="2800" b="1" baseline="30000" dirty="0">
                <a:solidFill>
                  <a:srgbClr val="FF0000"/>
                </a:solidFill>
              </a:rPr>
              <a:t>st</a:t>
            </a:r>
            <a:r>
              <a:rPr lang="en-US" sz="2800" b="1" dirty="0">
                <a:solidFill>
                  <a:srgbClr val="FF0000"/>
                </a:solidFill>
              </a:rPr>
              <a:t>-3</a:t>
            </a:r>
            <a:r>
              <a:rPr lang="en-US" sz="2800" b="1" baseline="30000" dirty="0">
                <a:solidFill>
                  <a:srgbClr val="FF0000"/>
                </a:solidFill>
              </a:rPr>
              <a:t>rd</a:t>
            </a:r>
            <a:r>
              <a:rPr lang="en-US" sz="2800" b="1" dirty="0">
                <a:solidFill>
                  <a:srgbClr val="FF0000"/>
                </a:solidFill>
              </a:rPr>
              <a:t>: 6:00-6:20 pm</a:t>
            </a:r>
          </a:p>
          <a:p>
            <a:pPr>
              <a:spcAft>
                <a:spcPts val="600"/>
              </a:spcAft>
            </a:pPr>
            <a:r>
              <a:rPr lang="en-US" sz="2800" b="1" dirty="0">
                <a:solidFill>
                  <a:srgbClr val="FF0000"/>
                </a:solidFill>
              </a:rPr>
              <a:t>	4</a:t>
            </a:r>
            <a:r>
              <a:rPr lang="en-US" sz="2800" b="1" baseline="30000" dirty="0">
                <a:solidFill>
                  <a:srgbClr val="FF0000"/>
                </a:solidFill>
              </a:rPr>
              <a:t>th</a:t>
            </a:r>
            <a:r>
              <a:rPr lang="en-US" sz="2800" b="1" dirty="0">
                <a:solidFill>
                  <a:srgbClr val="FF0000"/>
                </a:solidFill>
              </a:rPr>
              <a:t>-6</a:t>
            </a:r>
            <a:r>
              <a:rPr lang="en-US" sz="2800" b="1" baseline="30000" dirty="0">
                <a:solidFill>
                  <a:srgbClr val="FF0000"/>
                </a:solidFill>
              </a:rPr>
              <a:t>th</a:t>
            </a:r>
            <a:r>
              <a:rPr lang="en-US" sz="2800" b="1" dirty="0">
                <a:solidFill>
                  <a:srgbClr val="FF0000"/>
                </a:solidFill>
              </a:rPr>
              <a:t>: 6:30-6:50 pm</a:t>
            </a:r>
          </a:p>
          <a:p>
            <a:pPr>
              <a:spcAft>
                <a:spcPts val="600"/>
              </a:spcAft>
            </a:pPr>
            <a:r>
              <a:rPr lang="en-US" sz="2800" dirty="0"/>
              <a:t>Practices begin: </a:t>
            </a:r>
            <a:r>
              <a:rPr lang="en-US" sz="2800" b="1" dirty="0">
                <a:solidFill>
                  <a:srgbClr val="FF0000"/>
                </a:solidFill>
              </a:rPr>
              <a:t>August 29</a:t>
            </a:r>
          </a:p>
          <a:p>
            <a:pPr>
              <a:spcAft>
                <a:spcPts val="600"/>
              </a:spcAft>
            </a:pPr>
            <a:r>
              <a:rPr lang="en-US" sz="2800" dirty="0"/>
              <a:t>Games Begin: </a:t>
            </a:r>
            <a:r>
              <a:rPr lang="en-US" sz="2800" b="1" dirty="0">
                <a:solidFill>
                  <a:srgbClr val="FF0000"/>
                </a:solidFill>
              </a:rPr>
              <a:t>September 17</a:t>
            </a:r>
          </a:p>
          <a:p>
            <a:pPr>
              <a:spcAft>
                <a:spcPts val="600"/>
              </a:spcAft>
            </a:pPr>
            <a:r>
              <a:rPr lang="en-US" sz="2800" dirty="0"/>
              <a:t>Last Game: </a:t>
            </a:r>
            <a:r>
              <a:rPr lang="en-US" sz="2800" b="1" dirty="0">
                <a:solidFill>
                  <a:srgbClr val="FF0000"/>
                </a:solidFill>
              </a:rPr>
              <a:t>November 5</a:t>
            </a:r>
          </a:p>
          <a:p>
            <a:pPr>
              <a:spcAft>
                <a:spcPts val="600"/>
              </a:spcAft>
            </a:pPr>
            <a:r>
              <a:rPr lang="en-US" sz="2800" dirty="0"/>
              <a:t>Deadline to request award medals: </a:t>
            </a:r>
            <a:r>
              <a:rPr lang="en-US" sz="2800" b="1" dirty="0">
                <a:solidFill>
                  <a:srgbClr val="FF0000"/>
                </a:solidFill>
              </a:rPr>
              <a:t>October 15</a:t>
            </a:r>
          </a:p>
        </p:txBody>
      </p:sp>
      <p:pic>
        <p:nvPicPr>
          <p:cNvPr id="8" name="Graphic 7" descr="Volleyball">
            <a:extLst>
              <a:ext uri="{FF2B5EF4-FFF2-40B4-BE49-F238E27FC236}">
                <a16:creationId xmlns:a16="http://schemas.microsoft.com/office/drawing/2014/main" id="{94E6797B-A2E4-4A08-91ED-FDAFA566C60B}"/>
              </a:ext>
            </a:extLst>
          </p:cNvPr>
          <p:cNvPicPr>
            <a:picLocks noChangeAspect="1"/>
          </p:cNvPicPr>
          <p:nvPr/>
        </p:nvPicPr>
        <p:blipFill>
          <a:blip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71764" y="179673"/>
            <a:ext cx="1689845" cy="1689845"/>
          </a:xfrm>
          <a:prstGeom prst="rect">
            <a:avLst/>
          </a:prstGeom>
        </p:spPr>
      </p:pic>
    </p:spTree>
    <p:extLst>
      <p:ext uri="{BB962C8B-B14F-4D97-AF65-F5344CB8AC3E}">
        <p14:creationId xmlns:p14="http://schemas.microsoft.com/office/powerpoint/2010/main" val="1545170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half" idx="2"/>
          </p:nvPr>
        </p:nvSpPr>
        <p:spPr>
          <a:xfrm>
            <a:off x="241160" y="796290"/>
            <a:ext cx="1566125" cy="3589020"/>
          </a:xfrm>
        </p:spPr>
        <p:txBody>
          <a:bodyPr/>
          <a:lstStyle/>
          <a:p>
            <a:pPr algn="ctr"/>
            <a:r>
              <a:rPr lang="en-US" u="sng" dirty="0"/>
              <a:t> Roster</a:t>
            </a:r>
          </a:p>
          <a:p>
            <a:pPr marL="342900" indent="-342900">
              <a:buAutoNum type="arabicParenR"/>
            </a:pPr>
            <a:r>
              <a:rPr lang="en-US" dirty="0"/>
              <a:t>Sally</a:t>
            </a:r>
          </a:p>
          <a:p>
            <a:pPr marL="342900" indent="-342900">
              <a:buAutoNum type="arabicParenR"/>
            </a:pPr>
            <a:r>
              <a:rPr lang="en-US" dirty="0"/>
              <a:t>Julie</a:t>
            </a:r>
          </a:p>
          <a:p>
            <a:pPr marL="342900" indent="-342900">
              <a:buAutoNum type="arabicParenR"/>
            </a:pPr>
            <a:r>
              <a:rPr lang="en-US" dirty="0"/>
              <a:t>Lauren</a:t>
            </a:r>
          </a:p>
          <a:p>
            <a:pPr marL="342900" indent="-342900">
              <a:buAutoNum type="arabicParenR"/>
            </a:pPr>
            <a:r>
              <a:rPr lang="en-US" dirty="0"/>
              <a:t>Annette</a:t>
            </a:r>
          </a:p>
          <a:p>
            <a:pPr marL="342900" indent="-342900">
              <a:buAutoNum type="arabicParenR"/>
            </a:pPr>
            <a:r>
              <a:rPr lang="en-US" dirty="0"/>
              <a:t>Lucy</a:t>
            </a:r>
          </a:p>
          <a:p>
            <a:pPr marL="342900" indent="-342900">
              <a:buAutoNum type="arabicParenR"/>
            </a:pPr>
            <a:r>
              <a:rPr lang="en-US" dirty="0"/>
              <a:t>Stacey</a:t>
            </a:r>
          </a:p>
          <a:p>
            <a:pPr marL="342900" indent="-342900">
              <a:buAutoNum type="arabicParenR"/>
            </a:pPr>
            <a:r>
              <a:rPr lang="en-US" dirty="0"/>
              <a:t>Robby</a:t>
            </a:r>
          </a:p>
          <a:p>
            <a:pPr marL="342900" indent="-342900">
              <a:buAutoNum type="arabicParenR"/>
            </a:pPr>
            <a:r>
              <a:rPr lang="en-US" dirty="0"/>
              <a:t>Susan</a:t>
            </a:r>
          </a:p>
          <a:p>
            <a:pPr marL="342900" indent="-342900">
              <a:buAutoNum type="arabicParenR"/>
            </a:pPr>
            <a:r>
              <a:rPr lang="en-US" dirty="0"/>
              <a:t>Melanie</a:t>
            </a:r>
          </a:p>
          <a:p>
            <a:pPr marL="342900" indent="-342900">
              <a:buAutoNum type="arabicParenR"/>
            </a:pPr>
            <a:r>
              <a:rPr lang="en-US" dirty="0"/>
              <a:t>Sara</a:t>
            </a:r>
          </a:p>
        </p:txBody>
      </p:sp>
      <p:sp>
        <p:nvSpPr>
          <p:cNvPr id="7" name="Title 6"/>
          <p:cNvSpPr>
            <a:spLocks noGrp="1"/>
          </p:cNvSpPr>
          <p:nvPr>
            <p:ph type="title"/>
          </p:nvPr>
        </p:nvSpPr>
        <p:spPr/>
        <p:txBody>
          <a:bodyPr/>
          <a:lstStyle/>
          <a:p>
            <a:r>
              <a:rPr lang="en-US" dirty="0"/>
              <a:t>Game 1</a:t>
            </a:r>
          </a:p>
        </p:txBody>
      </p:sp>
      <p:grpSp>
        <p:nvGrpSpPr>
          <p:cNvPr id="39" name="Group 38"/>
          <p:cNvGrpSpPr/>
          <p:nvPr/>
        </p:nvGrpSpPr>
        <p:grpSpPr>
          <a:xfrm>
            <a:off x="3886200" y="685800"/>
            <a:ext cx="5029200" cy="2362200"/>
            <a:chOff x="3886200" y="685800"/>
            <a:chExt cx="5029200" cy="2362200"/>
          </a:xfrm>
        </p:grpSpPr>
        <p:sp>
          <p:nvSpPr>
            <p:cNvPr id="10" name="Rectangle 9"/>
            <p:cNvSpPr/>
            <p:nvPr/>
          </p:nvSpPr>
          <p:spPr>
            <a:xfrm>
              <a:off x="3886200" y="685800"/>
              <a:ext cx="4572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91000" y="838200"/>
              <a:ext cx="4724400" cy="369332"/>
            </a:xfrm>
            <a:prstGeom prst="rect">
              <a:avLst/>
            </a:prstGeom>
            <a:noFill/>
          </p:spPr>
          <p:txBody>
            <a:bodyPr wrap="square" rtlCol="0">
              <a:spAutoFit/>
            </a:bodyPr>
            <a:lstStyle/>
            <a:p>
              <a:r>
                <a:rPr lang="en-US" b="1" dirty="0"/>
                <a:t>1) Sally</a:t>
              </a:r>
              <a:r>
                <a:rPr lang="en-US" dirty="0"/>
                <a:t>			3) Lauren	</a:t>
              </a:r>
            </a:p>
          </p:txBody>
        </p:sp>
        <p:sp>
          <p:nvSpPr>
            <p:cNvPr id="13" name="TextBox 12"/>
            <p:cNvSpPr txBox="1"/>
            <p:nvPr/>
          </p:nvSpPr>
          <p:spPr>
            <a:xfrm>
              <a:off x="5486400" y="1447800"/>
              <a:ext cx="1295400" cy="369332"/>
            </a:xfrm>
            <a:prstGeom prst="rect">
              <a:avLst/>
            </a:prstGeom>
            <a:noFill/>
          </p:spPr>
          <p:txBody>
            <a:bodyPr wrap="square" rtlCol="0">
              <a:spAutoFit/>
            </a:bodyPr>
            <a:lstStyle/>
            <a:p>
              <a:r>
                <a:rPr lang="en-US" dirty="0"/>
                <a:t>2) Julie </a:t>
              </a:r>
            </a:p>
          </p:txBody>
        </p:sp>
        <p:sp>
          <p:nvSpPr>
            <p:cNvPr id="14" name="TextBox 13"/>
            <p:cNvSpPr txBox="1"/>
            <p:nvPr/>
          </p:nvSpPr>
          <p:spPr>
            <a:xfrm>
              <a:off x="5562600" y="2514600"/>
              <a:ext cx="1295400" cy="369332"/>
            </a:xfrm>
            <a:prstGeom prst="rect">
              <a:avLst/>
            </a:prstGeom>
            <a:noFill/>
          </p:spPr>
          <p:txBody>
            <a:bodyPr wrap="square" rtlCol="0">
              <a:spAutoFit/>
            </a:bodyPr>
            <a:lstStyle/>
            <a:p>
              <a:r>
                <a:rPr lang="en-US" dirty="0"/>
                <a:t>5) Lucy  </a:t>
              </a:r>
            </a:p>
          </p:txBody>
        </p:sp>
        <p:sp>
          <p:nvSpPr>
            <p:cNvPr id="15" name="TextBox 14"/>
            <p:cNvSpPr txBox="1"/>
            <p:nvPr/>
          </p:nvSpPr>
          <p:spPr>
            <a:xfrm>
              <a:off x="6858000" y="2057400"/>
              <a:ext cx="1295400" cy="369332"/>
            </a:xfrm>
            <a:prstGeom prst="rect">
              <a:avLst/>
            </a:prstGeom>
            <a:noFill/>
          </p:spPr>
          <p:txBody>
            <a:bodyPr wrap="square" rtlCol="0">
              <a:spAutoFit/>
            </a:bodyPr>
            <a:lstStyle/>
            <a:p>
              <a:r>
                <a:rPr lang="en-US" dirty="0"/>
                <a:t>4) Annette </a:t>
              </a:r>
            </a:p>
          </p:txBody>
        </p:sp>
        <p:sp>
          <p:nvSpPr>
            <p:cNvPr id="17" name="TextBox 16"/>
            <p:cNvSpPr txBox="1"/>
            <p:nvPr/>
          </p:nvSpPr>
          <p:spPr>
            <a:xfrm>
              <a:off x="4038600" y="2057400"/>
              <a:ext cx="1295400" cy="369332"/>
            </a:xfrm>
            <a:prstGeom prst="rect">
              <a:avLst/>
            </a:prstGeom>
            <a:noFill/>
          </p:spPr>
          <p:txBody>
            <a:bodyPr wrap="square" rtlCol="0">
              <a:spAutoFit/>
            </a:bodyPr>
            <a:lstStyle/>
            <a:p>
              <a:r>
                <a:rPr lang="en-US" dirty="0"/>
                <a:t>6) Stacey </a:t>
              </a:r>
            </a:p>
          </p:txBody>
        </p:sp>
      </p:grpSp>
      <p:cxnSp>
        <p:nvCxnSpPr>
          <p:cNvPr id="19" name="Straight Connector 18"/>
          <p:cNvCxnSpPr>
            <a:cxnSpLocks/>
          </p:cNvCxnSpPr>
          <p:nvPr/>
        </p:nvCxnSpPr>
        <p:spPr>
          <a:xfrm>
            <a:off x="3540125" y="3247292"/>
            <a:ext cx="511175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09800" y="914400"/>
            <a:ext cx="1295400" cy="1477328"/>
          </a:xfrm>
          <a:prstGeom prst="rect">
            <a:avLst/>
          </a:prstGeom>
          <a:solidFill>
            <a:schemeClr val="accent2">
              <a:lumMod val="75000"/>
            </a:schemeClr>
          </a:solidFill>
        </p:spPr>
        <p:txBody>
          <a:bodyPr wrap="square" rtlCol="0">
            <a:spAutoFit/>
          </a:bodyPr>
          <a:lstStyle/>
          <a:p>
            <a:r>
              <a:rPr lang="en-US" dirty="0"/>
              <a:t>7) Robby (1</a:t>
            </a:r>
            <a:r>
              <a:rPr lang="en-US" baseline="30000" dirty="0"/>
              <a:t>st</a:t>
            </a:r>
            <a:r>
              <a:rPr lang="en-US" dirty="0"/>
              <a:t> in line) </a:t>
            </a:r>
          </a:p>
          <a:p>
            <a:r>
              <a:rPr lang="en-US" dirty="0"/>
              <a:t>8) Susan</a:t>
            </a:r>
          </a:p>
          <a:p>
            <a:r>
              <a:rPr lang="en-US" dirty="0"/>
              <a:t>9) Melanie</a:t>
            </a:r>
          </a:p>
          <a:p>
            <a:r>
              <a:rPr lang="en-US" dirty="0"/>
              <a:t>10) Sara </a:t>
            </a:r>
          </a:p>
        </p:txBody>
      </p:sp>
      <p:sp>
        <p:nvSpPr>
          <p:cNvPr id="33" name="Rectangle 32"/>
          <p:cNvSpPr/>
          <p:nvPr/>
        </p:nvSpPr>
        <p:spPr>
          <a:xfrm>
            <a:off x="3894992" y="3505200"/>
            <a:ext cx="4572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419600" y="5181600"/>
            <a:ext cx="3429000" cy="646331"/>
          </a:xfrm>
          <a:prstGeom prst="rect">
            <a:avLst/>
          </a:prstGeom>
          <a:noFill/>
        </p:spPr>
        <p:txBody>
          <a:bodyPr wrap="square" rtlCol="0">
            <a:spAutoFit/>
          </a:bodyPr>
          <a:lstStyle/>
          <a:p>
            <a:r>
              <a:rPr lang="en-US" dirty="0"/>
              <a:t>X			      </a:t>
            </a:r>
            <a:r>
              <a:rPr lang="en-US" dirty="0" err="1"/>
              <a:t>X</a:t>
            </a:r>
            <a:r>
              <a:rPr lang="en-US" dirty="0"/>
              <a:t>	</a:t>
            </a:r>
          </a:p>
        </p:txBody>
      </p:sp>
      <p:sp>
        <p:nvSpPr>
          <p:cNvPr id="35" name="TextBox 34"/>
          <p:cNvSpPr txBox="1"/>
          <p:nvPr/>
        </p:nvSpPr>
        <p:spPr>
          <a:xfrm>
            <a:off x="4419600" y="4114800"/>
            <a:ext cx="4419600" cy="646331"/>
          </a:xfrm>
          <a:prstGeom prst="rect">
            <a:avLst/>
          </a:prstGeom>
          <a:noFill/>
        </p:spPr>
        <p:txBody>
          <a:bodyPr wrap="square" rtlCol="0">
            <a:spAutoFit/>
          </a:bodyPr>
          <a:lstStyle/>
          <a:p>
            <a:r>
              <a:rPr lang="en-US" dirty="0"/>
              <a:t>X	                                     </a:t>
            </a:r>
            <a:r>
              <a:rPr lang="en-US" dirty="0" err="1"/>
              <a:t>X</a:t>
            </a:r>
            <a:endParaRPr lang="en-US" dirty="0"/>
          </a:p>
          <a:p>
            <a:endParaRPr lang="en-US" dirty="0"/>
          </a:p>
        </p:txBody>
      </p:sp>
      <p:sp>
        <p:nvSpPr>
          <p:cNvPr id="37" name="TextBox 36"/>
          <p:cNvSpPr txBox="1"/>
          <p:nvPr/>
        </p:nvSpPr>
        <p:spPr>
          <a:xfrm>
            <a:off x="5943600" y="3581400"/>
            <a:ext cx="1295400" cy="369332"/>
          </a:xfrm>
          <a:prstGeom prst="rect">
            <a:avLst/>
          </a:prstGeom>
          <a:noFill/>
        </p:spPr>
        <p:txBody>
          <a:bodyPr wrap="square" rtlCol="0">
            <a:spAutoFit/>
          </a:bodyPr>
          <a:lstStyle/>
          <a:p>
            <a:r>
              <a:rPr lang="en-US" dirty="0"/>
              <a:t>X</a:t>
            </a:r>
          </a:p>
        </p:txBody>
      </p:sp>
      <p:sp>
        <p:nvSpPr>
          <p:cNvPr id="38" name="TextBox 37"/>
          <p:cNvSpPr txBox="1"/>
          <p:nvPr/>
        </p:nvSpPr>
        <p:spPr>
          <a:xfrm>
            <a:off x="5943600" y="4572000"/>
            <a:ext cx="1295400" cy="369332"/>
          </a:xfrm>
          <a:prstGeom prst="rect">
            <a:avLst/>
          </a:prstGeom>
          <a:noFill/>
        </p:spPr>
        <p:txBody>
          <a:bodyPr wrap="square" rtlCol="0">
            <a:spAutoFit/>
          </a:bodyPr>
          <a:lstStyle/>
          <a:p>
            <a:r>
              <a:rPr lang="en-US" dirty="0"/>
              <a:t>X</a:t>
            </a:r>
          </a:p>
        </p:txBody>
      </p:sp>
    </p:spTree>
    <p:extLst>
      <p:ext uri="{BB962C8B-B14F-4D97-AF65-F5344CB8AC3E}">
        <p14:creationId xmlns:p14="http://schemas.microsoft.com/office/powerpoint/2010/main" val="337665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half" idx="2"/>
          </p:nvPr>
        </p:nvSpPr>
        <p:spPr>
          <a:xfrm>
            <a:off x="342900" y="861508"/>
            <a:ext cx="1600200" cy="3429000"/>
          </a:xfrm>
        </p:spPr>
        <p:txBody>
          <a:bodyPr/>
          <a:lstStyle/>
          <a:p>
            <a:pPr algn="ctr"/>
            <a:r>
              <a:rPr lang="en-US" u="sng" dirty="0"/>
              <a:t>Roster</a:t>
            </a:r>
          </a:p>
          <a:p>
            <a:pPr marL="342900" indent="-342900">
              <a:buAutoNum type="arabicParenR"/>
            </a:pPr>
            <a:r>
              <a:rPr lang="en-US" dirty="0"/>
              <a:t>Sally</a:t>
            </a:r>
          </a:p>
          <a:p>
            <a:pPr marL="342900" indent="-342900">
              <a:buAutoNum type="arabicParenR"/>
            </a:pPr>
            <a:r>
              <a:rPr lang="en-US" dirty="0"/>
              <a:t>Julie</a:t>
            </a:r>
          </a:p>
          <a:p>
            <a:pPr marL="342900" indent="-342900">
              <a:buAutoNum type="arabicParenR"/>
            </a:pPr>
            <a:r>
              <a:rPr lang="en-US" dirty="0"/>
              <a:t>Lauren</a:t>
            </a:r>
          </a:p>
          <a:p>
            <a:pPr marL="342900" indent="-342900">
              <a:buAutoNum type="arabicParenR"/>
            </a:pPr>
            <a:r>
              <a:rPr lang="en-US" dirty="0"/>
              <a:t>Annette</a:t>
            </a:r>
          </a:p>
          <a:p>
            <a:pPr marL="342900" indent="-342900">
              <a:buAutoNum type="arabicParenR"/>
            </a:pPr>
            <a:r>
              <a:rPr lang="en-US" dirty="0"/>
              <a:t>Lucy</a:t>
            </a:r>
          </a:p>
          <a:p>
            <a:pPr marL="342900" indent="-342900">
              <a:buAutoNum type="arabicParenR"/>
            </a:pPr>
            <a:r>
              <a:rPr lang="en-US" dirty="0"/>
              <a:t>Stacey</a:t>
            </a:r>
          </a:p>
          <a:p>
            <a:pPr marL="342900" indent="-342900">
              <a:buAutoNum type="arabicParenR"/>
            </a:pPr>
            <a:r>
              <a:rPr lang="en-US" dirty="0"/>
              <a:t>Robby</a:t>
            </a:r>
          </a:p>
          <a:p>
            <a:pPr marL="342900" indent="-342900">
              <a:buAutoNum type="arabicParenR"/>
            </a:pPr>
            <a:r>
              <a:rPr lang="en-US" dirty="0"/>
              <a:t>Susan</a:t>
            </a:r>
          </a:p>
          <a:p>
            <a:pPr marL="342900" indent="-342900">
              <a:buAutoNum type="arabicParenR"/>
            </a:pPr>
            <a:r>
              <a:rPr lang="en-US" dirty="0"/>
              <a:t>Melanie</a:t>
            </a:r>
          </a:p>
          <a:p>
            <a:pPr marL="342900" indent="-342900">
              <a:buAutoNum type="arabicParenR"/>
            </a:pPr>
            <a:r>
              <a:rPr lang="en-US" dirty="0"/>
              <a:t>Sara</a:t>
            </a:r>
          </a:p>
        </p:txBody>
      </p:sp>
      <p:sp>
        <p:nvSpPr>
          <p:cNvPr id="7" name="Title 6"/>
          <p:cNvSpPr>
            <a:spLocks noGrp="1"/>
          </p:cNvSpPr>
          <p:nvPr>
            <p:ph type="title"/>
          </p:nvPr>
        </p:nvSpPr>
        <p:spPr>
          <a:xfrm>
            <a:off x="266700" y="4476526"/>
            <a:ext cx="3086100" cy="1493184"/>
          </a:xfrm>
        </p:spPr>
        <p:txBody>
          <a:bodyPr/>
          <a:lstStyle/>
          <a:p>
            <a:pPr algn="ctr"/>
            <a:r>
              <a:rPr lang="en-US" sz="4000" dirty="0"/>
              <a:t>Game 1</a:t>
            </a:r>
            <a:br>
              <a:rPr lang="en-US" sz="4000" dirty="0"/>
            </a:br>
            <a:r>
              <a:rPr lang="en-US" sz="4000" dirty="0"/>
              <a:t>(Rotations)</a:t>
            </a:r>
          </a:p>
        </p:txBody>
      </p:sp>
      <p:grpSp>
        <p:nvGrpSpPr>
          <p:cNvPr id="2" name="Group 38"/>
          <p:cNvGrpSpPr/>
          <p:nvPr/>
        </p:nvGrpSpPr>
        <p:grpSpPr>
          <a:xfrm>
            <a:off x="3886200" y="685800"/>
            <a:ext cx="5029200" cy="2362200"/>
            <a:chOff x="3886200" y="685800"/>
            <a:chExt cx="5029200" cy="2362200"/>
          </a:xfrm>
        </p:grpSpPr>
        <p:sp>
          <p:nvSpPr>
            <p:cNvPr id="10" name="Rectangle 9"/>
            <p:cNvSpPr/>
            <p:nvPr/>
          </p:nvSpPr>
          <p:spPr>
            <a:xfrm>
              <a:off x="3886200" y="685800"/>
              <a:ext cx="4572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191000" y="838200"/>
              <a:ext cx="4724400" cy="369332"/>
            </a:xfrm>
            <a:prstGeom prst="rect">
              <a:avLst/>
            </a:prstGeom>
            <a:noFill/>
          </p:spPr>
          <p:txBody>
            <a:bodyPr wrap="square" rtlCol="0">
              <a:spAutoFit/>
            </a:bodyPr>
            <a:lstStyle/>
            <a:p>
              <a:r>
                <a:rPr lang="en-US" b="1" dirty="0"/>
                <a:t>1) Sally</a:t>
              </a:r>
              <a:r>
                <a:rPr lang="en-US" dirty="0"/>
                <a:t>			3) Lauren	</a:t>
              </a:r>
            </a:p>
          </p:txBody>
        </p:sp>
        <p:sp>
          <p:nvSpPr>
            <p:cNvPr id="13" name="TextBox 12"/>
            <p:cNvSpPr txBox="1"/>
            <p:nvPr/>
          </p:nvSpPr>
          <p:spPr>
            <a:xfrm>
              <a:off x="5486400" y="1447800"/>
              <a:ext cx="1295400" cy="369332"/>
            </a:xfrm>
            <a:prstGeom prst="rect">
              <a:avLst/>
            </a:prstGeom>
            <a:noFill/>
          </p:spPr>
          <p:txBody>
            <a:bodyPr wrap="square" rtlCol="0">
              <a:spAutoFit/>
            </a:bodyPr>
            <a:lstStyle/>
            <a:p>
              <a:r>
                <a:rPr lang="en-US" dirty="0"/>
                <a:t>2) Julie </a:t>
              </a:r>
            </a:p>
          </p:txBody>
        </p:sp>
        <p:sp>
          <p:nvSpPr>
            <p:cNvPr id="14" name="TextBox 13"/>
            <p:cNvSpPr txBox="1"/>
            <p:nvPr/>
          </p:nvSpPr>
          <p:spPr>
            <a:xfrm>
              <a:off x="5562600" y="2514600"/>
              <a:ext cx="1295400" cy="369332"/>
            </a:xfrm>
            <a:prstGeom prst="rect">
              <a:avLst/>
            </a:prstGeom>
            <a:noFill/>
          </p:spPr>
          <p:txBody>
            <a:bodyPr wrap="square" rtlCol="0">
              <a:spAutoFit/>
            </a:bodyPr>
            <a:lstStyle/>
            <a:p>
              <a:r>
                <a:rPr lang="en-US" dirty="0"/>
                <a:t>5) Lucy  </a:t>
              </a:r>
            </a:p>
          </p:txBody>
        </p:sp>
        <p:sp>
          <p:nvSpPr>
            <p:cNvPr id="15" name="TextBox 14"/>
            <p:cNvSpPr txBox="1"/>
            <p:nvPr/>
          </p:nvSpPr>
          <p:spPr>
            <a:xfrm>
              <a:off x="6858000" y="2057400"/>
              <a:ext cx="1295400" cy="369332"/>
            </a:xfrm>
            <a:prstGeom prst="rect">
              <a:avLst/>
            </a:prstGeom>
            <a:noFill/>
          </p:spPr>
          <p:txBody>
            <a:bodyPr wrap="square" rtlCol="0">
              <a:spAutoFit/>
            </a:bodyPr>
            <a:lstStyle/>
            <a:p>
              <a:r>
                <a:rPr lang="en-US" dirty="0"/>
                <a:t>4) Annette </a:t>
              </a:r>
            </a:p>
          </p:txBody>
        </p:sp>
        <p:sp>
          <p:nvSpPr>
            <p:cNvPr id="17" name="TextBox 16"/>
            <p:cNvSpPr txBox="1"/>
            <p:nvPr/>
          </p:nvSpPr>
          <p:spPr>
            <a:xfrm>
              <a:off x="4038600" y="2057400"/>
              <a:ext cx="1295400" cy="369332"/>
            </a:xfrm>
            <a:prstGeom prst="rect">
              <a:avLst/>
            </a:prstGeom>
            <a:noFill/>
          </p:spPr>
          <p:txBody>
            <a:bodyPr wrap="square" rtlCol="0">
              <a:spAutoFit/>
            </a:bodyPr>
            <a:lstStyle/>
            <a:p>
              <a:r>
                <a:rPr lang="en-US" dirty="0"/>
                <a:t>6) Stacey </a:t>
              </a:r>
            </a:p>
          </p:txBody>
        </p:sp>
      </p:grpSp>
      <p:cxnSp>
        <p:nvCxnSpPr>
          <p:cNvPr id="19" name="Straight Connector 18"/>
          <p:cNvCxnSpPr>
            <a:cxnSpLocks/>
          </p:cNvCxnSpPr>
          <p:nvPr/>
        </p:nvCxnSpPr>
        <p:spPr>
          <a:xfrm>
            <a:off x="3610219" y="3260527"/>
            <a:ext cx="511175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09800" y="914400"/>
            <a:ext cx="1295400" cy="1477328"/>
          </a:xfrm>
          <a:prstGeom prst="rect">
            <a:avLst/>
          </a:prstGeom>
          <a:solidFill>
            <a:schemeClr val="accent2">
              <a:lumMod val="75000"/>
            </a:schemeClr>
          </a:solidFill>
        </p:spPr>
        <p:txBody>
          <a:bodyPr wrap="square" rtlCol="0">
            <a:spAutoFit/>
          </a:bodyPr>
          <a:lstStyle/>
          <a:p>
            <a:r>
              <a:rPr lang="en-US" dirty="0"/>
              <a:t>7) Robby (1</a:t>
            </a:r>
            <a:r>
              <a:rPr lang="en-US" baseline="30000" dirty="0"/>
              <a:t>st</a:t>
            </a:r>
            <a:r>
              <a:rPr lang="en-US" dirty="0"/>
              <a:t> in line) </a:t>
            </a:r>
          </a:p>
          <a:p>
            <a:r>
              <a:rPr lang="en-US" dirty="0"/>
              <a:t>8) Susan</a:t>
            </a:r>
          </a:p>
          <a:p>
            <a:r>
              <a:rPr lang="en-US" dirty="0"/>
              <a:t>9) Melanie</a:t>
            </a:r>
          </a:p>
          <a:p>
            <a:r>
              <a:rPr lang="en-US" dirty="0"/>
              <a:t>10) Sara </a:t>
            </a:r>
          </a:p>
        </p:txBody>
      </p:sp>
      <p:sp>
        <p:nvSpPr>
          <p:cNvPr id="33" name="Rectangle 32"/>
          <p:cNvSpPr/>
          <p:nvPr/>
        </p:nvSpPr>
        <p:spPr>
          <a:xfrm>
            <a:off x="3886200" y="3505200"/>
            <a:ext cx="4572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419600" y="5181600"/>
            <a:ext cx="3429000" cy="646331"/>
          </a:xfrm>
          <a:prstGeom prst="rect">
            <a:avLst/>
          </a:prstGeom>
          <a:noFill/>
        </p:spPr>
        <p:txBody>
          <a:bodyPr wrap="square" rtlCol="0">
            <a:spAutoFit/>
          </a:bodyPr>
          <a:lstStyle/>
          <a:p>
            <a:r>
              <a:rPr lang="en-US" dirty="0"/>
              <a:t>X			      </a:t>
            </a:r>
            <a:r>
              <a:rPr lang="en-US" dirty="0" err="1"/>
              <a:t>X</a:t>
            </a:r>
            <a:r>
              <a:rPr lang="en-US" dirty="0"/>
              <a:t>	</a:t>
            </a:r>
          </a:p>
        </p:txBody>
      </p:sp>
      <p:sp>
        <p:nvSpPr>
          <p:cNvPr id="35" name="TextBox 34"/>
          <p:cNvSpPr txBox="1"/>
          <p:nvPr/>
        </p:nvSpPr>
        <p:spPr>
          <a:xfrm>
            <a:off x="4419600" y="4114800"/>
            <a:ext cx="4419600" cy="646331"/>
          </a:xfrm>
          <a:prstGeom prst="rect">
            <a:avLst/>
          </a:prstGeom>
          <a:noFill/>
        </p:spPr>
        <p:txBody>
          <a:bodyPr wrap="square" rtlCol="0">
            <a:spAutoFit/>
          </a:bodyPr>
          <a:lstStyle/>
          <a:p>
            <a:r>
              <a:rPr lang="en-US" dirty="0"/>
              <a:t>X	                                     </a:t>
            </a:r>
            <a:r>
              <a:rPr lang="en-US" dirty="0" err="1"/>
              <a:t>X</a:t>
            </a:r>
            <a:endParaRPr lang="en-US" dirty="0"/>
          </a:p>
          <a:p>
            <a:endParaRPr lang="en-US" dirty="0"/>
          </a:p>
        </p:txBody>
      </p:sp>
      <p:sp>
        <p:nvSpPr>
          <p:cNvPr id="37" name="TextBox 36"/>
          <p:cNvSpPr txBox="1"/>
          <p:nvPr/>
        </p:nvSpPr>
        <p:spPr>
          <a:xfrm>
            <a:off x="5943600" y="3581400"/>
            <a:ext cx="1295400" cy="369332"/>
          </a:xfrm>
          <a:prstGeom prst="rect">
            <a:avLst/>
          </a:prstGeom>
          <a:noFill/>
        </p:spPr>
        <p:txBody>
          <a:bodyPr wrap="square" rtlCol="0">
            <a:spAutoFit/>
          </a:bodyPr>
          <a:lstStyle/>
          <a:p>
            <a:r>
              <a:rPr lang="en-US" dirty="0"/>
              <a:t>X</a:t>
            </a:r>
          </a:p>
        </p:txBody>
      </p:sp>
      <p:sp>
        <p:nvSpPr>
          <p:cNvPr id="38" name="TextBox 37"/>
          <p:cNvSpPr txBox="1"/>
          <p:nvPr/>
        </p:nvSpPr>
        <p:spPr>
          <a:xfrm>
            <a:off x="5943600" y="4572000"/>
            <a:ext cx="1295400" cy="369332"/>
          </a:xfrm>
          <a:prstGeom prst="rect">
            <a:avLst/>
          </a:prstGeom>
          <a:noFill/>
        </p:spPr>
        <p:txBody>
          <a:bodyPr wrap="square" rtlCol="0">
            <a:spAutoFit/>
          </a:bodyPr>
          <a:lstStyle/>
          <a:p>
            <a:r>
              <a:rPr lang="en-US" dirty="0"/>
              <a:t>X</a:t>
            </a:r>
          </a:p>
        </p:txBody>
      </p:sp>
      <p:cxnSp>
        <p:nvCxnSpPr>
          <p:cNvPr id="21" name="Straight Arrow Connector 20"/>
          <p:cNvCxnSpPr>
            <a:endCxn id="13" idx="1"/>
          </p:cNvCxnSpPr>
          <p:nvPr/>
        </p:nvCxnSpPr>
        <p:spPr>
          <a:xfrm>
            <a:off x="5029200" y="1219200"/>
            <a:ext cx="457200" cy="4132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324600" y="1219200"/>
            <a:ext cx="6858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7391400" y="1295400"/>
            <a:ext cx="76200" cy="685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6477000" y="2438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4953000" y="2438400"/>
            <a:ext cx="5334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7" idx="1"/>
          </p:cNvCxnSpPr>
          <p:nvPr/>
        </p:nvCxnSpPr>
        <p:spPr>
          <a:xfrm flipH="1" flipV="1">
            <a:off x="3352800" y="2209800"/>
            <a:ext cx="685800" cy="322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200400" y="1066800"/>
            <a:ext cx="914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51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down)">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down)">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down)">
                                      <p:cBhvr>
                                        <p:cTn id="3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half" idx="2"/>
          </p:nvPr>
        </p:nvSpPr>
        <p:spPr>
          <a:xfrm>
            <a:off x="247267" y="499320"/>
            <a:ext cx="1321565" cy="3429000"/>
          </a:xfrm>
        </p:spPr>
        <p:txBody>
          <a:bodyPr/>
          <a:lstStyle/>
          <a:p>
            <a:pPr algn="ctr"/>
            <a:r>
              <a:rPr lang="en-US" u="sng" dirty="0"/>
              <a:t>Roster</a:t>
            </a:r>
          </a:p>
          <a:p>
            <a:pPr marL="342900" indent="-342900">
              <a:buAutoNum type="arabicParenR"/>
            </a:pPr>
            <a:r>
              <a:rPr lang="en-US" dirty="0"/>
              <a:t>Sally</a:t>
            </a:r>
          </a:p>
          <a:p>
            <a:pPr marL="342900" indent="-342900">
              <a:buAutoNum type="arabicParenR"/>
            </a:pPr>
            <a:r>
              <a:rPr lang="en-US" dirty="0"/>
              <a:t>Julie</a:t>
            </a:r>
          </a:p>
          <a:p>
            <a:pPr marL="342900" indent="-342900">
              <a:buAutoNum type="arabicParenR"/>
            </a:pPr>
            <a:r>
              <a:rPr lang="en-US" dirty="0"/>
              <a:t>Lauren</a:t>
            </a:r>
          </a:p>
          <a:p>
            <a:pPr marL="342900" indent="-342900">
              <a:buAutoNum type="arabicParenR"/>
            </a:pPr>
            <a:r>
              <a:rPr lang="en-US" dirty="0"/>
              <a:t>Annette</a:t>
            </a:r>
          </a:p>
          <a:p>
            <a:pPr marL="342900" indent="-342900">
              <a:buAutoNum type="arabicParenR"/>
            </a:pPr>
            <a:r>
              <a:rPr lang="en-US" dirty="0"/>
              <a:t>Lucy</a:t>
            </a:r>
          </a:p>
          <a:p>
            <a:pPr marL="342900" indent="-342900">
              <a:buAutoNum type="arabicParenR"/>
            </a:pPr>
            <a:r>
              <a:rPr lang="en-US" dirty="0"/>
              <a:t>Stacey</a:t>
            </a:r>
          </a:p>
          <a:p>
            <a:pPr marL="342900" indent="-342900">
              <a:buAutoNum type="arabicParenR"/>
            </a:pPr>
            <a:r>
              <a:rPr lang="en-US" dirty="0"/>
              <a:t>Robby</a:t>
            </a:r>
          </a:p>
          <a:p>
            <a:pPr marL="342900" indent="-342900">
              <a:buAutoNum type="arabicParenR"/>
            </a:pPr>
            <a:r>
              <a:rPr lang="en-US" dirty="0"/>
              <a:t>Susan</a:t>
            </a:r>
          </a:p>
          <a:p>
            <a:pPr marL="342900" indent="-342900">
              <a:buAutoNum type="arabicParenR"/>
            </a:pPr>
            <a:r>
              <a:rPr lang="en-US" dirty="0"/>
              <a:t>Melanie</a:t>
            </a:r>
          </a:p>
          <a:p>
            <a:pPr marL="342900" indent="-342900">
              <a:buAutoNum type="arabicParenR"/>
            </a:pPr>
            <a:r>
              <a:rPr lang="en-US" dirty="0"/>
              <a:t>Sara</a:t>
            </a:r>
          </a:p>
        </p:txBody>
      </p:sp>
      <p:sp>
        <p:nvSpPr>
          <p:cNvPr id="7" name="Title 6"/>
          <p:cNvSpPr>
            <a:spLocks noGrp="1"/>
          </p:cNvSpPr>
          <p:nvPr>
            <p:ph type="title"/>
          </p:nvPr>
        </p:nvSpPr>
        <p:spPr>
          <a:xfrm>
            <a:off x="571667" y="5410200"/>
            <a:ext cx="2476333" cy="914400"/>
          </a:xfrm>
        </p:spPr>
        <p:txBody>
          <a:bodyPr/>
          <a:lstStyle/>
          <a:p>
            <a:r>
              <a:rPr lang="en-US" dirty="0"/>
              <a:t>Game 2</a:t>
            </a:r>
          </a:p>
        </p:txBody>
      </p:sp>
      <p:grpSp>
        <p:nvGrpSpPr>
          <p:cNvPr id="2" name="Group 38"/>
          <p:cNvGrpSpPr/>
          <p:nvPr/>
        </p:nvGrpSpPr>
        <p:grpSpPr>
          <a:xfrm>
            <a:off x="3886200" y="609600"/>
            <a:ext cx="4572000" cy="2438400"/>
            <a:chOff x="3886200" y="609600"/>
            <a:chExt cx="4572000" cy="2438400"/>
          </a:xfrm>
        </p:grpSpPr>
        <p:sp>
          <p:nvSpPr>
            <p:cNvPr id="10" name="Rectangle 9"/>
            <p:cNvSpPr/>
            <p:nvPr/>
          </p:nvSpPr>
          <p:spPr>
            <a:xfrm>
              <a:off x="3886200" y="685800"/>
              <a:ext cx="4572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867400" y="609600"/>
              <a:ext cx="2286000" cy="923330"/>
            </a:xfrm>
            <a:prstGeom prst="rect">
              <a:avLst/>
            </a:prstGeom>
            <a:noFill/>
          </p:spPr>
          <p:txBody>
            <a:bodyPr wrap="square" rtlCol="0">
              <a:spAutoFit/>
            </a:bodyPr>
            <a:lstStyle/>
            <a:p>
              <a:r>
                <a:rPr lang="en-US" dirty="0"/>
                <a:t>			9) Melanie	</a:t>
              </a:r>
            </a:p>
          </p:txBody>
        </p:sp>
        <p:sp>
          <p:nvSpPr>
            <p:cNvPr id="13" name="TextBox 12"/>
            <p:cNvSpPr txBox="1"/>
            <p:nvPr/>
          </p:nvSpPr>
          <p:spPr>
            <a:xfrm>
              <a:off x="5486400" y="1447800"/>
              <a:ext cx="1295400" cy="369332"/>
            </a:xfrm>
            <a:prstGeom prst="rect">
              <a:avLst/>
            </a:prstGeom>
            <a:noFill/>
          </p:spPr>
          <p:txBody>
            <a:bodyPr wrap="square" rtlCol="0">
              <a:spAutoFit/>
            </a:bodyPr>
            <a:lstStyle/>
            <a:p>
              <a:r>
                <a:rPr lang="en-US" dirty="0"/>
                <a:t> 8) Susan</a:t>
              </a:r>
            </a:p>
          </p:txBody>
        </p:sp>
        <p:sp>
          <p:nvSpPr>
            <p:cNvPr id="14" name="TextBox 13"/>
            <p:cNvSpPr txBox="1"/>
            <p:nvPr/>
          </p:nvSpPr>
          <p:spPr>
            <a:xfrm>
              <a:off x="5562600" y="2514600"/>
              <a:ext cx="1295400" cy="369332"/>
            </a:xfrm>
            <a:prstGeom prst="rect">
              <a:avLst/>
            </a:prstGeom>
            <a:noFill/>
          </p:spPr>
          <p:txBody>
            <a:bodyPr wrap="square" rtlCol="0">
              <a:spAutoFit/>
            </a:bodyPr>
            <a:lstStyle/>
            <a:p>
              <a:r>
                <a:rPr lang="en-US" i="1" u="sng" dirty="0"/>
                <a:t>1) Sally  </a:t>
              </a:r>
            </a:p>
          </p:txBody>
        </p:sp>
        <p:sp>
          <p:nvSpPr>
            <p:cNvPr id="15" name="TextBox 14"/>
            <p:cNvSpPr txBox="1"/>
            <p:nvPr/>
          </p:nvSpPr>
          <p:spPr>
            <a:xfrm>
              <a:off x="6858000" y="2057400"/>
              <a:ext cx="1295400" cy="369332"/>
            </a:xfrm>
            <a:prstGeom prst="rect">
              <a:avLst/>
            </a:prstGeom>
            <a:noFill/>
          </p:spPr>
          <p:txBody>
            <a:bodyPr wrap="square" rtlCol="0">
              <a:spAutoFit/>
            </a:bodyPr>
            <a:lstStyle/>
            <a:p>
              <a:r>
                <a:rPr lang="en-US" dirty="0"/>
                <a:t>10) Sara  </a:t>
              </a:r>
            </a:p>
          </p:txBody>
        </p:sp>
        <p:sp>
          <p:nvSpPr>
            <p:cNvPr id="17" name="TextBox 16"/>
            <p:cNvSpPr txBox="1"/>
            <p:nvPr/>
          </p:nvSpPr>
          <p:spPr>
            <a:xfrm>
              <a:off x="4038600" y="2057400"/>
              <a:ext cx="1295400" cy="369332"/>
            </a:xfrm>
            <a:prstGeom prst="rect">
              <a:avLst/>
            </a:prstGeom>
            <a:noFill/>
          </p:spPr>
          <p:txBody>
            <a:bodyPr wrap="square" rtlCol="0">
              <a:spAutoFit/>
            </a:bodyPr>
            <a:lstStyle/>
            <a:p>
              <a:r>
                <a:rPr lang="en-US" dirty="0"/>
                <a:t>2) Julie</a:t>
              </a:r>
            </a:p>
          </p:txBody>
        </p:sp>
      </p:grpSp>
      <p:cxnSp>
        <p:nvCxnSpPr>
          <p:cNvPr id="19" name="Straight Connector 18"/>
          <p:cNvCxnSpPr>
            <a:cxnSpLocks/>
          </p:cNvCxnSpPr>
          <p:nvPr/>
        </p:nvCxnSpPr>
        <p:spPr>
          <a:xfrm>
            <a:off x="3616325" y="3257367"/>
            <a:ext cx="511175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09800" y="914400"/>
            <a:ext cx="1295400" cy="1477328"/>
          </a:xfrm>
          <a:prstGeom prst="rect">
            <a:avLst/>
          </a:prstGeom>
          <a:solidFill>
            <a:schemeClr val="accent2">
              <a:lumMod val="75000"/>
            </a:schemeClr>
          </a:solidFill>
        </p:spPr>
        <p:txBody>
          <a:bodyPr wrap="square" rtlCol="0">
            <a:spAutoFit/>
          </a:bodyPr>
          <a:lstStyle/>
          <a:p>
            <a:r>
              <a:rPr lang="en-US" dirty="0"/>
              <a:t>6) Stacey (1</a:t>
            </a:r>
            <a:r>
              <a:rPr lang="en-US" baseline="30000" dirty="0"/>
              <a:t>st</a:t>
            </a:r>
            <a:r>
              <a:rPr lang="en-US" dirty="0"/>
              <a:t> in line) </a:t>
            </a:r>
          </a:p>
          <a:p>
            <a:r>
              <a:rPr lang="en-US" dirty="0"/>
              <a:t>5) Lucy</a:t>
            </a:r>
          </a:p>
          <a:p>
            <a:r>
              <a:rPr lang="en-US" dirty="0"/>
              <a:t>4) Annette</a:t>
            </a:r>
          </a:p>
          <a:p>
            <a:r>
              <a:rPr lang="en-US" dirty="0"/>
              <a:t>3) Lauren</a:t>
            </a:r>
          </a:p>
        </p:txBody>
      </p:sp>
      <p:sp>
        <p:nvSpPr>
          <p:cNvPr id="33" name="Rectangle 32"/>
          <p:cNvSpPr/>
          <p:nvPr/>
        </p:nvSpPr>
        <p:spPr>
          <a:xfrm>
            <a:off x="3886200" y="3465731"/>
            <a:ext cx="4572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419600" y="5181600"/>
            <a:ext cx="3429000" cy="646331"/>
          </a:xfrm>
          <a:prstGeom prst="rect">
            <a:avLst/>
          </a:prstGeom>
          <a:noFill/>
        </p:spPr>
        <p:txBody>
          <a:bodyPr wrap="square" rtlCol="0">
            <a:spAutoFit/>
          </a:bodyPr>
          <a:lstStyle/>
          <a:p>
            <a:r>
              <a:rPr lang="en-US" dirty="0"/>
              <a:t>X			      </a:t>
            </a:r>
            <a:r>
              <a:rPr lang="en-US" dirty="0" err="1"/>
              <a:t>X</a:t>
            </a:r>
            <a:r>
              <a:rPr lang="en-US" dirty="0"/>
              <a:t>	</a:t>
            </a:r>
          </a:p>
        </p:txBody>
      </p:sp>
      <p:sp>
        <p:nvSpPr>
          <p:cNvPr id="35" name="TextBox 34"/>
          <p:cNvSpPr txBox="1"/>
          <p:nvPr/>
        </p:nvSpPr>
        <p:spPr>
          <a:xfrm>
            <a:off x="4419600" y="4114800"/>
            <a:ext cx="4419600" cy="646331"/>
          </a:xfrm>
          <a:prstGeom prst="rect">
            <a:avLst/>
          </a:prstGeom>
          <a:noFill/>
        </p:spPr>
        <p:txBody>
          <a:bodyPr wrap="square" rtlCol="0">
            <a:spAutoFit/>
          </a:bodyPr>
          <a:lstStyle/>
          <a:p>
            <a:r>
              <a:rPr lang="en-US" dirty="0"/>
              <a:t>X	                                     </a:t>
            </a:r>
            <a:r>
              <a:rPr lang="en-US" dirty="0" err="1"/>
              <a:t>X</a:t>
            </a:r>
            <a:endParaRPr lang="en-US" dirty="0"/>
          </a:p>
          <a:p>
            <a:endParaRPr lang="en-US" dirty="0"/>
          </a:p>
        </p:txBody>
      </p:sp>
      <p:sp>
        <p:nvSpPr>
          <p:cNvPr id="37" name="TextBox 36"/>
          <p:cNvSpPr txBox="1"/>
          <p:nvPr/>
        </p:nvSpPr>
        <p:spPr>
          <a:xfrm>
            <a:off x="5943600" y="3581400"/>
            <a:ext cx="1295400" cy="369332"/>
          </a:xfrm>
          <a:prstGeom prst="rect">
            <a:avLst/>
          </a:prstGeom>
          <a:noFill/>
        </p:spPr>
        <p:txBody>
          <a:bodyPr wrap="square" rtlCol="0">
            <a:spAutoFit/>
          </a:bodyPr>
          <a:lstStyle/>
          <a:p>
            <a:r>
              <a:rPr lang="en-US" dirty="0"/>
              <a:t>X</a:t>
            </a:r>
          </a:p>
        </p:txBody>
      </p:sp>
      <p:sp>
        <p:nvSpPr>
          <p:cNvPr id="38" name="TextBox 37"/>
          <p:cNvSpPr txBox="1"/>
          <p:nvPr/>
        </p:nvSpPr>
        <p:spPr>
          <a:xfrm>
            <a:off x="5943600" y="4572000"/>
            <a:ext cx="1295400" cy="369332"/>
          </a:xfrm>
          <a:prstGeom prst="rect">
            <a:avLst/>
          </a:prstGeom>
          <a:noFill/>
        </p:spPr>
        <p:txBody>
          <a:bodyPr wrap="square" rtlCol="0">
            <a:spAutoFit/>
          </a:bodyPr>
          <a:lstStyle/>
          <a:p>
            <a:r>
              <a:rPr lang="en-US" dirty="0"/>
              <a:t>X</a:t>
            </a:r>
          </a:p>
        </p:txBody>
      </p:sp>
      <p:sp>
        <p:nvSpPr>
          <p:cNvPr id="20" name="TextBox 19"/>
          <p:cNvSpPr txBox="1"/>
          <p:nvPr/>
        </p:nvSpPr>
        <p:spPr>
          <a:xfrm>
            <a:off x="4038600" y="838200"/>
            <a:ext cx="1219200" cy="369332"/>
          </a:xfrm>
          <a:prstGeom prst="rect">
            <a:avLst/>
          </a:prstGeom>
          <a:noFill/>
        </p:spPr>
        <p:txBody>
          <a:bodyPr wrap="square" rtlCol="0">
            <a:spAutoFit/>
          </a:bodyPr>
          <a:lstStyle/>
          <a:p>
            <a:r>
              <a:rPr lang="en-US" b="1" dirty="0"/>
              <a:t>7) Robby</a:t>
            </a:r>
          </a:p>
        </p:txBody>
      </p:sp>
      <p:sp>
        <p:nvSpPr>
          <p:cNvPr id="21" name="TextBox 20"/>
          <p:cNvSpPr txBox="1"/>
          <p:nvPr/>
        </p:nvSpPr>
        <p:spPr>
          <a:xfrm>
            <a:off x="1219200" y="3757136"/>
            <a:ext cx="2362200" cy="1477328"/>
          </a:xfrm>
          <a:prstGeom prst="rect">
            <a:avLst/>
          </a:prstGeom>
          <a:noFill/>
          <a:ln>
            <a:solidFill>
              <a:schemeClr val="tx1"/>
            </a:solidFill>
          </a:ln>
        </p:spPr>
        <p:txBody>
          <a:bodyPr wrap="square" rtlCol="0">
            <a:spAutoFit/>
          </a:bodyPr>
          <a:lstStyle/>
          <a:p>
            <a:r>
              <a:rPr lang="en-US" dirty="0"/>
              <a:t>This is where the player in right back from the first game will play in the second game. </a:t>
            </a:r>
          </a:p>
        </p:txBody>
      </p:sp>
      <p:cxnSp>
        <p:nvCxnSpPr>
          <p:cNvPr id="23" name="Straight Arrow Connector 22"/>
          <p:cNvCxnSpPr/>
          <p:nvPr/>
        </p:nvCxnSpPr>
        <p:spPr>
          <a:xfrm flipH="1">
            <a:off x="3581400" y="2819400"/>
            <a:ext cx="2057400" cy="11313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9402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2" name="Oval 21"/>
          <p:cNvSpPr/>
          <p:nvPr/>
        </p:nvSpPr>
        <p:spPr>
          <a:xfrm>
            <a:off x="5410200" y="2438400"/>
            <a:ext cx="1219200" cy="533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solidFill>
                <a:schemeClr val="tx1"/>
              </a:solidFill>
            </a:endParaRPr>
          </a:p>
        </p:txBody>
      </p:sp>
      <p:sp>
        <p:nvSpPr>
          <p:cNvPr id="9" name="Text Placeholder 8"/>
          <p:cNvSpPr>
            <a:spLocks noGrp="1"/>
          </p:cNvSpPr>
          <p:nvPr>
            <p:ph type="body" sz="half" idx="2"/>
          </p:nvPr>
        </p:nvSpPr>
        <p:spPr>
          <a:xfrm>
            <a:off x="409239" y="539839"/>
            <a:ext cx="1447800" cy="3429000"/>
          </a:xfrm>
        </p:spPr>
        <p:txBody>
          <a:bodyPr>
            <a:normAutofit/>
          </a:bodyPr>
          <a:lstStyle/>
          <a:p>
            <a:pPr algn="ctr"/>
            <a:r>
              <a:rPr lang="en-US" u="sng" dirty="0"/>
              <a:t>Roster</a:t>
            </a:r>
          </a:p>
          <a:p>
            <a:pPr marL="342900" indent="-342900">
              <a:buAutoNum type="arabicParenR"/>
            </a:pPr>
            <a:r>
              <a:rPr lang="en-US" dirty="0"/>
              <a:t>Sally</a:t>
            </a:r>
          </a:p>
          <a:p>
            <a:pPr marL="342900" indent="-342900">
              <a:buAutoNum type="arabicParenR"/>
            </a:pPr>
            <a:r>
              <a:rPr lang="en-US" dirty="0"/>
              <a:t>Julie</a:t>
            </a:r>
          </a:p>
          <a:p>
            <a:pPr marL="342900" indent="-342900">
              <a:buAutoNum type="arabicParenR"/>
            </a:pPr>
            <a:r>
              <a:rPr lang="en-US" dirty="0"/>
              <a:t>Lauren</a:t>
            </a:r>
          </a:p>
          <a:p>
            <a:pPr marL="342900" indent="-342900">
              <a:buAutoNum type="arabicParenR"/>
            </a:pPr>
            <a:r>
              <a:rPr lang="en-US" dirty="0"/>
              <a:t>Annette</a:t>
            </a:r>
          </a:p>
          <a:p>
            <a:pPr marL="342900" indent="-342900">
              <a:buAutoNum type="arabicParenR"/>
            </a:pPr>
            <a:r>
              <a:rPr lang="en-US" dirty="0"/>
              <a:t>Lucy</a:t>
            </a:r>
          </a:p>
          <a:p>
            <a:pPr marL="342900" indent="-342900">
              <a:buAutoNum type="arabicParenR"/>
            </a:pPr>
            <a:r>
              <a:rPr lang="en-US" dirty="0"/>
              <a:t>Stacey</a:t>
            </a:r>
          </a:p>
          <a:p>
            <a:pPr marL="342900" indent="-342900">
              <a:buAutoNum type="arabicParenR"/>
            </a:pPr>
            <a:r>
              <a:rPr lang="en-US" dirty="0"/>
              <a:t>Robby</a:t>
            </a:r>
          </a:p>
          <a:p>
            <a:pPr marL="342900" indent="-342900">
              <a:buAutoNum type="arabicParenR"/>
            </a:pPr>
            <a:r>
              <a:rPr lang="en-US" dirty="0"/>
              <a:t>Susan</a:t>
            </a:r>
          </a:p>
          <a:p>
            <a:pPr marL="342900" indent="-342900">
              <a:buAutoNum type="arabicParenR"/>
            </a:pPr>
            <a:r>
              <a:rPr lang="en-US" dirty="0"/>
              <a:t>Melanie</a:t>
            </a:r>
          </a:p>
          <a:p>
            <a:pPr marL="342900" indent="-342900">
              <a:buAutoNum type="arabicParenR"/>
            </a:pPr>
            <a:r>
              <a:rPr lang="en-US" dirty="0"/>
              <a:t>Sara</a:t>
            </a:r>
          </a:p>
        </p:txBody>
      </p:sp>
      <p:sp>
        <p:nvSpPr>
          <p:cNvPr id="7" name="Title 6"/>
          <p:cNvSpPr>
            <a:spLocks noGrp="1"/>
          </p:cNvSpPr>
          <p:nvPr>
            <p:ph type="title"/>
          </p:nvPr>
        </p:nvSpPr>
        <p:spPr>
          <a:xfrm>
            <a:off x="777240" y="5400764"/>
            <a:ext cx="7543800" cy="914400"/>
          </a:xfrm>
        </p:spPr>
        <p:txBody>
          <a:bodyPr/>
          <a:lstStyle/>
          <a:p>
            <a:r>
              <a:rPr lang="en-US" dirty="0"/>
              <a:t>Game 2</a:t>
            </a:r>
          </a:p>
        </p:txBody>
      </p:sp>
      <p:grpSp>
        <p:nvGrpSpPr>
          <p:cNvPr id="2" name="Group 38"/>
          <p:cNvGrpSpPr/>
          <p:nvPr/>
        </p:nvGrpSpPr>
        <p:grpSpPr>
          <a:xfrm>
            <a:off x="3886200" y="609600"/>
            <a:ext cx="4572000" cy="2438400"/>
            <a:chOff x="3886200" y="609600"/>
            <a:chExt cx="4572000" cy="2438400"/>
          </a:xfrm>
        </p:grpSpPr>
        <p:sp>
          <p:nvSpPr>
            <p:cNvPr id="10" name="Rectangle 9"/>
            <p:cNvSpPr/>
            <p:nvPr/>
          </p:nvSpPr>
          <p:spPr>
            <a:xfrm>
              <a:off x="3886200" y="685800"/>
              <a:ext cx="4572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867400" y="609600"/>
              <a:ext cx="2286000" cy="923330"/>
            </a:xfrm>
            <a:prstGeom prst="rect">
              <a:avLst/>
            </a:prstGeom>
            <a:noFill/>
          </p:spPr>
          <p:txBody>
            <a:bodyPr wrap="square" rtlCol="0">
              <a:spAutoFit/>
            </a:bodyPr>
            <a:lstStyle/>
            <a:p>
              <a:r>
                <a:rPr lang="en-US" dirty="0"/>
                <a:t>			9) Melanie	</a:t>
              </a:r>
            </a:p>
          </p:txBody>
        </p:sp>
        <p:sp>
          <p:nvSpPr>
            <p:cNvPr id="13" name="TextBox 12"/>
            <p:cNvSpPr txBox="1"/>
            <p:nvPr/>
          </p:nvSpPr>
          <p:spPr>
            <a:xfrm>
              <a:off x="5486400" y="1447800"/>
              <a:ext cx="1295400" cy="369332"/>
            </a:xfrm>
            <a:prstGeom prst="rect">
              <a:avLst/>
            </a:prstGeom>
            <a:noFill/>
          </p:spPr>
          <p:txBody>
            <a:bodyPr wrap="square" rtlCol="0">
              <a:spAutoFit/>
            </a:bodyPr>
            <a:lstStyle/>
            <a:p>
              <a:r>
                <a:rPr lang="en-US" dirty="0"/>
                <a:t> 8) Susan</a:t>
              </a:r>
            </a:p>
          </p:txBody>
        </p:sp>
        <p:sp>
          <p:nvSpPr>
            <p:cNvPr id="15" name="TextBox 14"/>
            <p:cNvSpPr txBox="1"/>
            <p:nvPr/>
          </p:nvSpPr>
          <p:spPr>
            <a:xfrm>
              <a:off x="6858000" y="2057400"/>
              <a:ext cx="1295400" cy="369332"/>
            </a:xfrm>
            <a:prstGeom prst="rect">
              <a:avLst/>
            </a:prstGeom>
            <a:noFill/>
          </p:spPr>
          <p:txBody>
            <a:bodyPr wrap="square" rtlCol="0">
              <a:spAutoFit/>
            </a:bodyPr>
            <a:lstStyle/>
            <a:p>
              <a:r>
                <a:rPr lang="en-US" dirty="0"/>
                <a:t>10) Sara  </a:t>
              </a:r>
            </a:p>
          </p:txBody>
        </p:sp>
        <p:sp>
          <p:nvSpPr>
            <p:cNvPr id="17" name="TextBox 16"/>
            <p:cNvSpPr txBox="1"/>
            <p:nvPr/>
          </p:nvSpPr>
          <p:spPr>
            <a:xfrm>
              <a:off x="4038600" y="2057400"/>
              <a:ext cx="1295400" cy="369332"/>
            </a:xfrm>
            <a:prstGeom prst="rect">
              <a:avLst/>
            </a:prstGeom>
            <a:noFill/>
          </p:spPr>
          <p:txBody>
            <a:bodyPr wrap="square" rtlCol="0">
              <a:spAutoFit/>
            </a:bodyPr>
            <a:lstStyle/>
            <a:p>
              <a:r>
                <a:rPr lang="en-US" dirty="0"/>
                <a:t>2) Julie</a:t>
              </a:r>
            </a:p>
          </p:txBody>
        </p:sp>
      </p:grpSp>
      <p:cxnSp>
        <p:nvCxnSpPr>
          <p:cNvPr id="19" name="Straight Connector 18"/>
          <p:cNvCxnSpPr>
            <a:cxnSpLocks/>
          </p:cNvCxnSpPr>
          <p:nvPr/>
        </p:nvCxnSpPr>
        <p:spPr>
          <a:xfrm>
            <a:off x="3581400" y="3231357"/>
            <a:ext cx="511175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09800" y="914400"/>
            <a:ext cx="1295400" cy="1477328"/>
          </a:xfrm>
          <a:prstGeom prst="rect">
            <a:avLst/>
          </a:prstGeom>
          <a:solidFill>
            <a:schemeClr val="accent2">
              <a:lumMod val="75000"/>
            </a:schemeClr>
          </a:solidFill>
        </p:spPr>
        <p:txBody>
          <a:bodyPr wrap="square" rtlCol="0">
            <a:spAutoFit/>
          </a:bodyPr>
          <a:lstStyle/>
          <a:p>
            <a:r>
              <a:rPr lang="en-US" dirty="0"/>
              <a:t>6) Stacey (1</a:t>
            </a:r>
            <a:r>
              <a:rPr lang="en-US" baseline="30000" dirty="0"/>
              <a:t>st</a:t>
            </a:r>
            <a:r>
              <a:rPr lang="en-US" dirty="0"/>
              <a:t> in line) </a:t>
            </a:r>
          </a:p>
          <a:p>
            <a:r>
              <a:rPr lang="en-US" dirty="0"/>
              <a:t>5) Lucy</a:t>
            </a:r>
          </a:p>
          <a:p>
            <a:r>
              <a:rPr lang="en-US" dirty="0"/>
              <a:t>4) Annette</a:t>
            </a:r>
          </a:p>
          <a:p>
            <a:r>
              <a:rPr lang="en-US" dirty="0"/>
              <a:t>3) Lauren</a:t>
            </a:r>
          </a:p>
        </p:txBody>
      </p:sp>
      <p:sp>
        <p:nvSpPr>
          <p:cNvPr id="33" name="Rectangle 32"/>
          <p:cNvSpPr/>
          <p:nvPr/>
        </p:nvSpPr>
        <p:spPr>
          <a:xfrm>
            <a:off x="3897923" y="3505200"/>
            <a:ext cx="4572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419600" y="5181600"/>
            <a:ext cx="3429000" cy="646331"/>
          </a:xfrm>
          <a:prstGeom prst="rect">
            <a:avLst/>
          </a:prstGeom>
          <a:noFill/>
        </p:spPr>
        <p:txBody>
          <a:bodyPr wrap="square" rtlCol="0">
            <a:spAutoFit/>
          </a:bodyPr>
          <a:lstStyle/>
          <a:p>
            <a:r>
              <a:rPr lang="en-US" dirty="0"/>
              <a:t>X			      </a:t>
            </a:r>
            <a:r>
              <a:rPr lang="en-US" dirty="0" err="1"/>
              <a:t>X</a:t>
            </a:r>
            <a:r>
              <a:rPr lang="en-US" dirty="0"/>
              <a:t>	</a:t>
            </a:r>
          </a:p>
        </p:txBody>
      </p:sp>
      <p:sp>
        <p:nvSpPr>
          <p:cNvPr id="35" name="TextBox 34"/>
          <p:cNvSpPr txBox="1"/>
          <p:nvPr/>
        </p:nvSpPr>
        <p:spPr>
          <a:xfrm>
            <a:off x="4419600" y="4114800"/>
            <a:ext cx="4419600" cy="646331"/>
          </a:xfrm>
          <a:prstGeom prst="rect">
            <a:avLst/>
          </a:prstGeom>
          <a:noFill/>
        </p:spPr>
        <p:txBody>
          <a:bodyPr wrap="square" rtlCol="0">
            <a:spAutoFit/>
          </a:bodyPr>
          <a:lstStyle/>
          <a:p>
            <a:r>
              <a:rPr lang="en-US" dirty="0"/>
              <a:t>X	                                     </a:t>
            </a:r>
            <a:r>
              <a:rPr lang="en-US" dirty="0" err="1"/>
              <a:t>X</a:t>
            </a:r>
            <a:endParaRPr lang="en-US" dirty="0"/>
          </a:p>
          <a:p>
            <a:endParaRPr lang="en-US" dirty="0"/>
          </a:p>
        </p:txBody>
      </p:sp>
      <p:sp>
        <p:nvSpPr>
          <p:cNvPr id="37" name="TextBox 36"/>
          <p:cNvSpPr txBox="1"/>
          <p:nvPr/>
        </p:nvSpPr>
        <p:spPr>
          <a:xfrm>
            <a:off x="5943600" y="3581400"/>
            <a:ext cx="1295400" cy="369332"/>
          </a:xfrm>
          <a:prstGeom prst="rect">
            <a:avLst/>
          </a:prstGeom>
          <a:noFill/>
        </p:spPr>
        <p:txBody>
          <a:bodyPr wrap="square" rtlCol="0">
            <a:spAutoFit/>
          </a:bodyPr>
          <a:lstStyle/>
          <a:p>
            <a:r>
              <a:rPr lang="en-US" dirty="0"/>
              <a:t>X</a:t>
            </a:r>
          </a:p>
        </p:txBody>
      </p:sp>
      <p:sp>
        <p:nvSpPr>
          <p:cNvPr id="38" name="TextBox 37"/>
          <p:cNvSpPr txBox="1"/>
          <p:nvPr/>
        </p:nvSpPr>
        <p:spPr>
          <a:xfrm>
            <a:off x="5943600" y="4572000"/>
            <a:ext cx="1295400" cy="369332"/>
          </a:xfrm>
          <a:prstGeom prst="rect">
            <a:avLst/>
          </a:prstGeom>
          <a:noFill/>
        </p:spPr>
        <p:txBody>
          <a:bodyPr wrap="square" rtlCol="0">
            <a:spAutoFit/>
          </a:bodyPr>
          <a:lstStyle/>
          <a:p>
            <a:r>
              <a:rPr lang="en-US" dirty="0"/>
              <a:t>X</a:t>
            </a:r>
          </a:p>
        </p:txBody>
      </p:sp>
      <p:sp>
        <p:nvSpPr>
          <p:cNvPr id="20" name="TextBox 19"/>
          <p:cNvSpPr txBox="1"/>
          <p:nvPr/>
        </p:nvSpPr>
        <p:spPr>
          <a:xfrm>
            <a:off x="4038600" y="838200"/>
            <a:ext cx="1219200" cy="369332"/>
          </a:xfrm>
          <a:prstGeom prst="rect">
            <a:avLst/>
          </a:prstGeom>
          <a:noFill/>
        </p:spPr>
        <p:txBody>
          <a:bodyPr wrap="square" rtlCol="0">
            <a:spAutoFit/>
          </a:bodyPr>
          <a:lstStyle/>
          <a:p>
            <a:r>
              <a:rPr lang="en-US" b="1" dirty="0"/>
              <a:t>7) Robby</a:t>
            </a:r>
          </a:p>
        </p:txBody>
      </p:sp>
      <p:sp>
        <p:nvSpPr>
          <p:cNvPr id="25" name="Oval 24"/>
          <p:cNvSpPr/>
          <p:nvPr/>
        </p:nvSpPr>
        <p:spPr>
          <a:xfrm>
            <a:off x="5486400" y="2209800"/>
            <a:ext cx="1143000" cy="762000"/>
          </a:xfrm>
          <a:prstGeom prst="ellipse">
            <a:avLst/>
          </a:prstGeom>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638800" y="2362200"/>
            <a:ext cx="1295400" cy="369332"/>
          </a:xfrm>
          <a:prstGeom prst="rect">
            <a:avLst/>
          </a:prstGeom>
          <a:noFill/>
        </p:spPr>
        <p:txBody>
          <a:bodyPr wrap="square" rtlCol="0">
            <a:spAutoFit/>
          </a:bodyPr>
          <a:lstStyle/>
          <a:p>
            <a:pPr marL="342900" indent="-342900"/>
            <a:r>
              <a:rPr lang="en-US" i="1" u="sng" dirty="0"/>
              <a:t>1) Sally  </a:t>
            </a:r>
          </a:p>
        </p:txBody>
      </p:sp>
      <p:sp>
        <p:nvSpPr>
          <p:cNvPr id="29" name="TextBox 28"/>
          <p:cNvSpPr txBox="1"/>
          <p:nvPr/>
        </p:nvSpPr>
        <p:spPr>
          <a:xfrm>
            <a:off x="1219200" y="3950732"/>
            <a:ext cx="1981200" cy="1477328"/>
          </a:xfrm>
          <a:prstGeom prst="rect">
            <a:avLst/>
          </a:prstGeom>
          <a:noFill/>
          <a:ln>
            <a:solidFill>
              <a:schemeClr val="tx1"/>
            </a:solidFill>
          </a:ln>
        </p:spPr>
        <p:txBody>
          <a:bodyPr wrap="square" rtlCol="0">
            <a:spAutoFit/>
          </a:bodyPr>
          <a:lstStyle/>
          <a:p>
            <a:r>
              <a:rPr lang="en-US" dirty="0"/>
              <a:t>Middle front is the area the players should aim to pass the  ball to. </a:t>
            </a:r>
          </a:p>
        </p:txBody>
      </p:sp>
      <p:cxnSp>
        <p:nvCxnSpPr>
          <p:cNvPr id="31" name="Straight Arrow Connector 30"/>
          <p:cNvCxnSpPr/>
          <p:nvPr/>
        </p:nvCxnSpPr>
        <p:spPr>
          <a:xfrm flipH="1">
            <a:off x="3276600" y="2819400"/>
            <a:ext cx="2286000" cy="19812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678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153881F-CE9A-48AE-B02A-391A38F9B0E6}"/>
              </a:ext>
            </a:extLst>
          </p:cNvPr>
          <p:cNvSpPr txBox="1"/>
          <p:nvPr/>
        </p:nvSpPr>
        <p:spPr>
          <a:xfrm>
            <a:off x="540725" y="216732"/>
            <a:ext cx="8062550" cy="5935664"/>
          </a:xfrm>
          <a:prstGeom prst="rect">
            <a:avLst/>
          </a:prstGeom>
          <a:noFill/>
        </p:spPr>
        <p:txBody>
          <a:bodyPr wrap="square" rtlCol="0">
            <a:spAutoFit/>
          </a:bodyPr>
          <a:lstStyle/>
          <a:p>
            <a:pPr algn="ctr"/>
            <a:r>
              <a:rPr lang="en-US" sz="3600" u="sng" dirty="0"/>
              <a:t>EXPECTATIONS</a:t>
            </a:r>
          </a:p>
          <a:p>
            <a:endParaRPr lang="en-US" sz="2800" dirty="0"/>
          </a:p>
          <a:p>
            <a:endParaRPr lang="en-US" sz="2800" dirty="0"/>
          </a:p>
          <a:p>
            <a:pPr marL="342900" indent="-342900">
              <a:spcAft>
                <a:spcPts val="1200"/>
              </a:spcAft>
              <a:buFont typeface="Arial" panose="020B0604020202020204" pitchFamily="34" charset="0"/>
              <a:buChar char="•"/>
            </a:pPr>
            <a:r>
              <a:rPr lang="en-US" sz="2800" dirty="0"/>
              <a:t>Grow in the knowledge, skills and passion for stewarding players to Christ through the sport of volleyball</a:t>
            </a:r>
          </a:p>
          <a:p>
            <a:pPr marL="342900" indent="-342900">
              <a:lnSpc>
                <a:spcPct val="150000"/>
              </a:lnSpc>
              <a:spcAft>
                <a:spcPts val="1200"/>
              </a:spcAft>
              <a:buFont typeface="Arial" panose="020B0604020202020204" pitchFamily="34" charset="0"/>
              <a:buChar char="•"/>
            </a:pPr>
            <a:r>
              <a:rPr lang="en-US" sz="2800" dirty="0"/>
              <a:t>Be purposeful when coaching</a:t>
            </a:r>
          </a:p>
          <a:p>
            <a:pPr marL="342900" indent="-342900">
              <a:lnSpc>
                <a:spcPct val="150000"/>
              </a:lnSpc>
              <a:spcAft>
                <a:spcPts val="1200"/>
              </a:spcAft>
              <a:buFont typeface="Arial" panose="020B0604020202020204" pitchFamily="34" charset="0"/>
              <a:buChar char="•"/>
            </a:pPr>
            <a:r>
              <a:rPr lang="en-US" sz="2800" dirty="0"/>
              <a:t>Be a positive role model</a:t>
            </a:r>
          </a:p>
          <a:p>
            <a:pPr marL="342900" indent="-342900">
              <a:lnSpc>
                <a:spcPct val="150000"/>
              </a:lnSpc>
              <a:spcAft>
                <a:spcPts val="1200"/>
              </a:spcAft>
              <a:buFont typeface="Arial" panose="020B0604020202020204" pitchFamily="34" charset="0"/>
              <a:buChar char="•"/>
            </a:pPr>
            <a:r>
              <a:rPr lang="en-US" sz="2800" dirty="0"/>
              <a:t>Dress Code</a:t>
            </a:r>
          </a:p>
          <a:p>
            <a:pPr marL="342900" indent="-342900">
              <a:lnSpc>
                <a:spcPct val="150000"/>
              </a:lnSpc>
              <a:spcAft>
                <a:spcPts val="1200"/>
              </a:spcAft>
              <a:buFont typeface="Arial" panose="020B0604020202020204" pitchFamily="34" charset="0"/>
              <a:buChar char="•"/>
            </a:pPr>
            <a:r>
              <a:rPr lang="en-US" sz="2800" dirty="0"/>
              <a:t>Assistant/Substitute Coaches</a:t>
            </a:r>
          </a:p>
        </p:txBody>
      </p:sp>
    </p:spTree>
    <p:extLst>
      <p:ext uri="{BB962C8B-B14F-4D97-AF65-F5344CB8AC3E}">
        <p14:creationId xmlns:p14="http://schemas.microsoft.com/office/powerpoint/2010/main" val="3996523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40725" y="245563"/>
            <a:ext cx="8062550" cy="5324535"/>
          </a:xfrm>
          <a:prstGeom prst="rect">
            <a:avLst/>
          </a:prstGeom>
          <a:noFill/>
        </p:spPr>
        <p:txBody>
          <a:bodyPr wrap="square" rtlCol="0">
            <a:spAutoFit/>
          </a:bodyPr>
          <a:lstStyle/>
          <a:p>
            <a:pPr algn="ctr"/>
            <a:r>
              <a:rPr lang="en-US" sz="3600" u="sng" dirty="0"/>
              <a:t>RESPONSIBILITIES</a:t>
            </a:r>
          </a:p>
          <a:p>
            <a:endParaRPr lang="en-US" sz="2800" dirty="0"/>
          </a:p>
          <a:p>
            <a:pPr marL="457200" indent="-457200">
              <a:lnSpc>
                <a:spcPct val="150000"/>
              </a:lnSpc>
              <a:buFont typeface="Arial" panose="020B0604020202020204" pitchFamily="34" charset="0"/>
              <a:buChar char="•"/>
            </a:pPr>
            <a:r>
              <a:rPr lang="en-US" sz="2800" dirty="0"/>
              <a:t>Attend Coaches’ Training</a:t>
            </a:r>
          </a:p>
          <a:p>
            <a:pPr marL="457200" indent="-457200">
              <a:lnSpc>
                <a:spcPct val="150000"/>
              </a:lnSpc>
              <a:buFont typeface="Arial" panose="020B0604020202020204" pitchFamily="34" charset="0"/>
              <a:buChar char="•"/>
            </a:pPr>
            <a:r>
              <a:rPr lang="en-US" sz="2800" dirty="0"/>
              <a:t>Contact Your Team (example pg. 11)</a:t>
            </a:r>
          </a:p>
          <a:p>
            <a:pPr marL="457200" indent="-457200">
              <a:lnSpc>
                <a:spcPct val="150000"/>
              </a:lnSpc>
              <a:buFont typeface="Arial" panose="020B0604020202020204" pitchFamily="34" charset="0"/>
              <a:buChar char="•"/>
            </a:pPr>
            <a:r>
              <a:rPr lang="en-US" sz="2800" dirty="0"/>
              <a:t>Attend ‘Meet the Team’ (pg. 4)</a:t>
            </a:r>
          </a:p>
          <a:p>
            <a:pPr marL="457200" indent="-457200">
              <a:lnSpc>
                <a:spcPct val="150000"/>
              </a:lnSpc>
              <a:buFont typeface="Arial" panose="020B0604020202020204" pitchFamily="34" charset="0"/>
              <a:buChar char="•"/>
            </a:pPr>
            <a:r>
              <a:rPr lang="en-US" sz="2800" dirty="0"/>
              <a:t>Conduct Practices (pg. 9)</a:t>
            </a:r>
          </a:p>
          <a:p>
            <a:pPr marL="457200" indent="-457200">
              <a:lnSpc>
                <a:spcPct val="150000"/>
              </a:lnSpc>
              <a:buFont typeface="Arial" panose="020B0604020202020204" pitchFamily="34" charset="0"/>
              <a:buChar char="•"/>
            </a:pPr>
            <a:r>
              <a:rPr lang="en-US" sz="2800" dirty="0"/>
              <a:t>Coach Games (pg. 10)</a:t>
            </a:r>
          </a:p>
          <a:p>
            <a:pPr marL="457200" indent="-457200">
              <a:lnSpc>
                <a:spcPct val="150000"/>
              </a:lnSpc>
              <a:buFont typeface="Arial" panose="020B0604020202020204" pitchFamily="34" charset="0"/>
              <a:buChar char="•"/>
            </a:pPr>
            <a:r>
              <a:rPr lang="en-US" sz="2800" dirty="0"/>
              <a:t>Award End-of-Year Medals (pg. 5)</a:t>
            </a:r>
          </a:p>
          <a:p>
            <a:endParaRPr lang="en-US" sz="2400" dirty="0"/>
          </a:p>
        </p:txBody>
      </p:sp>
    </p:spTree>
    <p:extLst>
      <p:ext uri="{BB962C8B-B14F-4D97-AF65-F5344CB8AC3E}">
        <p14:creationId xmlns:p14="http://schemas.microsoft.com/office/powerpoint/2010/main" val="1087564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40725" y="305068"/>
            <a:ext cx="8062550" cy="5139869"/>
          </a:xfrm>
          <a:prstGeom prst="rect">
            <a:avLst/>
          </a:prstGeom>
          <a:noFill/>
        </p:spPr>
        <p:txBody>
          <a:bodyPr wrap="square" rtlCol="0">
            <a:spAutoFit/>
          </a:bodyPr>
          <a:lstStyle/>
          <a:p>
            <a:pPr algn="ctr"/>
            <a:r>
              <a:rPr lang="en-US" sz="3600" u="sng" dirty="0"/>
              <a:t>COMMUNICATION</a:t>
            </a:r>
          </a:p>
          <a:p>
            <a:pPr algn="ctr"/>
            <a:endParaRPr lang="en-US" sz="2800" u="sng" dirty="0"/>
          </a:p>
          <a:p>
            <a:pPr marL="233363" indent="-233363">
              <a:buFont typeface="Arial" panose="020B0604020202020204" pitchFamily="34" charset="0"/>
              <a:buChar char="•"/>
            </a:pPr>
            <a:r>
              <a:rPr lang="en-US" sz="2800" dirty="0"/>
              <a:t>Make sure you have the correct phone numbers and email address for each parent</a:t>
            </a:r>
          </a:p>
          <a:p>
            <a:pPr marL="233363" indent="-233363">
              <a:spcBef>
                <a:spcPts val="1200"/>
              </a:spcBef>
              <a:buFont typeface="Arial" panose="020B0604020202020204" pitchFamily="34" charset="0"/>
              <a:buChar char="•"/>
            </a:pPr>
            <a:r>
              <a:rPr lang="en-US" sz="2800" dirty="0"/>
              <a:t>Verify someone is assigned to snack duty for each week</a:t>
            </a:r>
          </a:p>
          <a:p>
            <a:pPr marL="233363" indent="-233363">
              <a:spcBef>
                <a:spcPts val="1200"/>
              </a:spcBef>
              <a:buFont typeface="Arial" panose="020B0604020202020204" pitchFamily="34" charset="0"/>
              <a:buChar char="•"/>
            </a:pPr>
            <a:r>
              <a:rPr lang="en-US" sz="2800" dirty="0"/>
              <a:t>Recruit help for calling lines during the games</a:t>
            </a:r>
          </a:p>
          <a:p>
            <a:pPr marL="233363" indent="-233363">
              <a:spcBef>
                <a:spcPts val="1200"/>
              </a:spcBef>
              <a:buFont typeface="Arial" panose="020B0604020202020204" pitchFamily="34" charset="0"/>
              <a:buChar char="•"/>
            </a:pPr>
            <a:r>
              <a:rPr lang="en-US" sz="2800" dirty="0"/>
              <a:t>Send a weekly email to the team / parents regarding game times. (pg. 11)</a:t>
            </a:r>
          </a:p>
          <a:p>
            <a:pPr marL="233363" indent="-233363">
              <a:spcBef>
                <a:spcPts val="1200"/>
              </a:spcBef>
              <a:buFont typeface="Arial" panose="020B0604020202020204" pitchFamily="34" charset="0"/>
              <a:buChar char="•"/>
            </a:pPr>
            <a:r>
              <a:rPr lang="en-US" sz="2800" dirty="0"/>
              <a:t>You can never give them too much information!!</a:t>
            </a:r>
          </a:p>
        </p:txBody>
      </p:sp>
    </p:spTree>
    <p:extLst>
      <p:ext uri="{BB962C8B-B14F-4D97-AF65-F5344CB8AC3E}">
        <p14:creationId xmlns:p14="http://schemas.microsoft.com/office/powerpoint/2010/main" val="1087564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C2A5D3-27BD-42CA-ACF5-2A1D9C74D3A0}"/>
              </a:ext>
            </a:extLst>
          </p:cNvPr>
          <p:cNvSpPr txBox="1"/>
          <p:nvPr/>
        </p:nvSpPr>
        <p:spPr>
          <a:xfrm>
            <a:off x="589045" y="305068"/>
            <a:ext cx="8062550" cy="6155531"/>
          </a:xfrm>
          <a:prstGeom prst="rect">
            <a:avLst/>
          </a:prstGeom>
          <a:noFill/>
        </p:spPr>
        <p:txBody>
          <a:bodyPr wrap="square" rtlCol="0">
            <a:spAutoFit/>
          </a:bodyPr>
          <a:lstStyle/>
          <a:p>
            <a:pPr algn="ctr"/>
            <a:r>
              <a:rPr lang="en-US" sz="3600" u="sng" dirty="0"/>
              <a:t>REMINDERS</a:t>
            </a:r>
          </a:p>
          <a:p>
            <a:pPr algn="ctr"/>
            <a:endParaRPr lang="en-US" sz="2800" u="sng" dirty="0"/>
          </a:p>
          <a:p>
            <a:pPr marL="233363" indent="-233363">
              <a:buFont typeface="Arial" panose="020B0604020202020204" pitchFamily="34" charset="0"/>
              <a:buChar char="•"/>
            </a:pPr>
            <a:r>
              <a:rPr lang="en-US" sz="2800" dirty="0"/>
              <a:t>Devotions during practice at half-time. Intern will announce balls down. Devotions should take 5-8 minutes. Be prepared for devotion!</a:t>
            </a:r>
            <a:endParaRPr lang="en-US" sz="1050" dirty="0"/>
          </a:p>
          <a:p>
            <a:pPr marL="233363" indent="-233363">
              <a:spcBef>
                <a:spcPts val="1200"/>
              </a:spcBef>
              <a:buFont typeface="Arial" panose="020B0604020202020204" pitchFamily="34" charset="0"/>
              <a:buChar char="•"/>
            </a:pPr>
            <a:r>
              <a:rPr lang="en-US" sz="2800" dirty="0"/>
              <a:t>Positive reinforcement only! </a:t>
            </a:r>
            <a:br>
              <a:rPr lang="en-US" sz="2800" dirty="0"/>
            </a:br>
            <a:r>
              <a:rPr lang="en-US" sz="2800" dirty="0"/>
              <a:t>No push-ups, burpees, etc.</a:t>
            </a:r>
            <a:endParaRPr lang="en-US" sz="1000" dirty="0"/>
          </a:p>
          <a:p>
            <a:pPr marL="233363" indent="-233363">
              <a:spcBef>
                <a:spcPts val="1200"/>
              </a:spcBef>
              <a:buFont typeface="Arial" panose="020B0604020202020204" pitchFamily="34" charset="0"/>
              <a:buChar char="•"/>
            </a:pPr>
            <a:r>
              <a:rPr lang="en-US" sz="2800" dirty="0"/>
              <a:t>No chanting during the opposing team’s serve.</a:t>
            </a:r>
            <a:endParaRPr lang="en-US" sz="1000" dirty="0"/>
          </a:p>
          <a:p>
            <a:pPr marL="233363" indent="-233363">
              <a:spcBef>
                <a:spcPts val="1200"/>
              </a:spcBef>
              <a:buFont typeface="Arial" panose="020B0604020202020204" pitchFamily="34" charset="0"/>
              <a:buChar char="•"/>
            </a:pPr>
            <a:r>
              <a:rPr lang="en-US" sz="2800" dirty="0"/>
              <a:t>Each team needs to recruit someone to call lines during the game (4</a:t>
            </a:r>
            <a:r>
              <a:rPr lang="en-US" sz="2800" baseline="30000" dirty="0"/>
              <a:t>th</a:t>
            </a:r>
            <a:r>
              <a:rPr lang="en-US" sz="2800" dirty="0"/>
              <a:t>-6</a:t>
            </a:r>
            <a:r>
              <a:rPr lang="en-US" sz="2800" baseline="30000" dirty="0"/>
              <a:t>th</a:t>
            </a:r>
            <a:r>
              <a:rPr lang="en-US" sz="2800" dirty="0"/>
              <a:t> grade)</a:t>
            </a:r>
          </a:p>
          <a:p>
            <a:pPr marL="233363" indent="-233363">
              <a:spcBef>
                <a:spcPts val="1200"/>
              </a:spcBef>
              <a:buFont typeface="Arial" panose="020B0604020202020204" pitchFamily="34" charset="0"/>
              <a:buChar char="•"/>
            </a:pPr>
            <a:r>
              <a:rPr lang="en-US" sz="2800" dirty="0"/>
              <a:t>Zone Serving (pg.8, pg. 12)</a:t>
            </a:r>
          </a:p>
          <a:p>
            <a:pPr marL="233363" indent="-233363">
              <a:spcBef>
                <a:spcPts val="1200"/>
              </a:spcBef>
              <a:buFont typeface="Arial" panose="020B0604020202020204" pitchFamily="34" charset="0"/>
              <a:buChar char="•"/>
            </a:pPr>
            <a:r>
              <a:rPr lang="en-US" sz="2800" dirty="0"/>
              <a:t>Do not argue with the referee</a:t>
            </a:r>
            <a:endParaRPr lang="en-US" sz="1000" dirty="0"/>
          </a:p>
        </p:txBody>
      </p:sp>
    </p:spTree>
    <p:extLst>
      <p:ext uri="{BB962C8B-B14F-4D97-AF65-F5344CB8AC3E}">
        <p14:creationId xmlns:p14="http://schemas.microsoft.com/office/powerpoint/2010/main" val="1565371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89045" y="232258"/>
            <a:ext cx="8062550" cy="5755422"/>
          </a:xfrm>
          <a:prstGeom prst="rect">
            <a:avLst/>
          </a:prstGeom>
          <a:noFill/>
        </p:spPr>
        <p:txBody>
          <a:bodyPr wrap="square" rtlCol="0">
            <a:spAutoFit/>
          </a:bodyPr>
          <a:lstStyle/>
          <a:p>
            <a:pPr algn="ctr"/>
            <a:r>
              <a:rPr lang="en-US" sz="3600" u="sng" dirty="0"/>
              <a:t>REMINDERS, continued</a:t>
            </a:r>
          </a:p>
          <a:p>
            <a:endParaRPr lang="en-US" sz="2800" dirty="0"/>
          </a:p>
          <a:p>
            <a:pPr marL="339725" indent="-339725">
              <a:spcBef>
                <a:spcPts val="600"/>
              </a:spcBef>
              <a:spcAft>
                <a:spcPts val="600"/>
              </a:spcAft>
              <a:buFont typeface="Arial" panose="020B0604020202020204" pitchFamily="34" charset="0"/>
              <a:buChar char="•"/>
            </a:pPr>
            <a:r>
              <a:rPr lang="en-US" sz="2800" dirty="0"/>
              <a:t>Wait outside the gym until your practice time</a:t>
            </a:r>
          </a:p>
          <a:p>
            <a:pPr marL="342900" indent="-342900">
              <a:spcBef>
                <a:spcPts val="600"/>
              </a:spcBef>
              <a:spcAft>
                <a:spcPts val="600"/>
              </a:spcAft>
              <a:buFont typeface="Arial" panose="020B0604020202020204" pitchFamily="34" charset="0"/>
              <a:buChar char="•"/>
            </a:pPr>
            <a:r>
              <a:rPr lang="en-US" sz="2800" dirty="0"/>
              <a:t>No scrimmaging first two weeks of practice</a:t>
            </a:r>
            <a:endParaRPr lang="en-US" sz="2400" dirty="0"/>
          </a:p>
          <a:p>
            <a:pPr marL="342900" indent="-342900">
              <a:spcBef>
                <a:spcPts val="600"/>
              </a:spcBef>
              <a:spcAft>
                <a:spcPts val="600"/>
              </a:spcAft>
              <a:buFont typeface="Arial" panose="020B0604020202020204" pitchFamily="34" charset="0"/>
              <a:buChar char="•"/>
            </a:pPr>
            <a:r>
              <a:rPr lang="en-US" sz="2800" dirty="0"/>
              <a:t>Time outs – one per game</a:t>
            </a:r>
          </a:p>
          <a:p>
            <a:pPr marL="342900" indent="-342900">
              <a:spcBef>
                <a:spcPts val="600"/>
              </a:spcBef>
              <a:spcAft>
                <a:spcPts val="600"/>
              </a:spcAft>
              <a:buFont typeface="Arial" panose="020B0604020202020204" pitchFamily="34" charset="0"/>
              <a:buChar char="•"/>
            </a:pPr>
            <a:r>
              <a:rPr lang="en-US" sz="2800" dirty="0"/>
              <a:t>Lifts are called</a:t>
            </a:r>
          </a:p>
          <a:p>
            <a:pPr marL="342900" indent="-342900">
              <a:spcBef>
                <a:spcPts val="600"/>
              </a:spcBef>
              <a:spcAft>
                <a:spcPts val="600"/>
              </a:spcAft>
              <a:buFont typeface="Arial" panose="020B0604020202020204" pitchFamily="34" charset="0"/>
              <a:buChar char="•"/>
            </a:pPr>
            <a:r>
              <a:rPr lang="en-US" sz="2800" dirty="0"/>
              <a:t>Please do not leave the court between games</a:t>
            </a:r>
          </a:p>
          <a:p>
            <a:pPr marL="342900" indent="-342900">
              <a:spcBef>
                <a:spcPts val="1200"/>
              </a:spcBef>
              <a:buFont typeface="Arial" panose="020B0604020202020204" pitchFamily="34" charset="0"/>
              <a:buChar char="•"/>
            </a:pPr>
            <a:r>
              <a:rPr lang="en-US" sz="2800" dirty="0"/>
              <a:t>Foot Faults (both courts)</a:t>
            </a:r>
          </a:p>
          <a:p>
            <a:pPr marL="342900" indent="-342900">
              <a:spcBef>
                <a:spcPts val="1200"/>
              </a:spcBef>
              <a:buFont typeface="Arial" panose="020B0604020202020204" pitchFamily="34" charset="0"/>
              <a:buChar char="•"/>
            </a:pPr>
            <a:r>
              <a:rPr lang="en-US" sz="2800" dirty="0"/>
              <a:t>Equal play time</a:t>
            </a:r>
          </a:p>
          <a:p>
            <a:pPr marL="342900" indent="-342900">
              <a:spcBef>
                <a:spcPts val="1200"/>
              </a:spcBef>
              <a:buFont typeface="Arial" panose="020B0604020202020204" pitchFamily="34" charset="0"/>
              <a:buChar char="•"/>
            </a:pPr>
            <a:r>
              <a:rPr lang="en-US" sz="2800" dirty="0"/>
              <a:t>Server rotates in to serve</a:t>
            </a:r>
          </a:p>
        </p:txBody>
      </p:sp>
    </p:spTree>
    <p:extLst>
      <p:ext uri="{BB962C8B-B14F-4D97-AF65-F5344CB8AC3E}">
        <p14:creationId xmlns:p14="http://schemas.microsoft.com/office/powerpoint/2010/main" val="4168718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BE4A934-EFB6-4062-85D4-E56224AECD02}"/>
              </a:ext>
            </a:extLst>
          </p:cNvPr>
          <p:cNvSpPr txBox="1"/>
          <p:nvPr/>
        </p:nvSpPr>
        <p:spPr>
          <a:xfrm>
            <a:off x="589045" y="187847"/>
            <a:ext cx="8062550" cy="7248138"/>
          </a:xfrm>
          <a:prstGeom prst="rect">
            <a:avLst/>
          </a:prstGeom>
          <a:noFill/>
        </p:spPr>
        <p:txBody>
          <a:bodyPr wrap="square" rtlCol="0">
            <a:spAutoFit/>
          </a:bodyPr>
          <a:lstStyle/>
          <a:p>
            <a:pPr algn="ctr"/>
            <a:r>
              <a:rPr lang="en-US" sz="3600" u="sng" dirty="0"/>
              <a:t>CLARIFICATIONS - 2022 SEASON</a:t>
            </a:r>
          </a:p>
          <a:p>
            <a:endParaRPr lang="en-US" sz="2800" dirty="0"/>
          </a:p>
          <a:p>
            <a:endParaRPr lang="en-US" sz="2800" dirty="0"/>
          </a:p>
          <a:p>
            <a:pPr marL="339725" indent="-339725">
              <a:spcAft>
                <a:spcPts val="600"/>
              </a:spcAft>
              <a:buFont typeface="Arial" panose="020B0604020202020204" pitchFamily="34" charset="0"/>
              <a:buChar char="•"/>
            </a:pPr>
            <a:r>
              <a:rPr lang="en-US" sz="2800" dirty="0"/>
              <a:t>Projector – in bounds/out of bounds</a:t>
            </a:r>
          </a:p>
          <a:p>
            <a:pPr marL="339725" indent="-339725">
              <a:spcAft>
                <a:spcPts val="600"/>
              </a:spcAft>
              <a:buFont typeface="Arial" panose="020B0604020202020204" pitchFamily="34" charset="0"/>
              <a:buChar char="•"/>
            </a:pPr>
            <a:r>
              <a:rPr lang="en-US" sz="2800" dirty="0"/>
              <a:t>Overhand serves</a:t>
            </a:r>
          </a:p>
          <a:p>
            <a:pPr marL="339725" indent="-339725">
              <a:spcAft>
                <a:spcPts val="600"/>
              </a:spcAft>
              <a:buFont typeface="Arial" panose="020B0604020202020204" pitchFamily="34" charset="0"/>
              <a:buChar char="•"/>
            </a:pPr>
            <a:r>
              <a:rPr lang="en-US" sz="2800" dirty="0"/>
              <a:t>Foot faults are called – both courts</a:t>
            </a:r>
          </a:p>
          <a:p>
            <a:pPr marL="339725" indent="-339725">
              <a:spcAft>
                <a:spcPts val="600"/>
              </a:spcAft>
              <a:buFont typeface="Arial" panose="020B0604020202020204" pitchFamily="34" charset="0"/>
              <a:buChar char="•"/>
            </a:pPr>
            <a:r>
              <a:rPr lang="en-US" sz="2800" dirty="0"/>
              <a:t>Lifts – obvious, open-hand lift</a:t>
            </a:r>
          </a:p>
          <a:p>
            <a:pPr marL="339725" indent="-339725">
              <a:spcAft>
                <a:spcPts val="600"/>
              </a:spcAft>
              <a:buFont typeface="Arial" panose="020B0604020202020204" pitchFamily="34" charset="0"/>
              <a:buChar char="•"/>
            </a:pPr>
            <a:r>
              <a:rPr lang="en-US" sz="2800" dirty="0"/>
              <a:t>Zone serving</a:t>
            </a:r>
          </a:p>
          <a:p>
            <a:pPr marL="339725" indent="-339725">
              <a:spcAft>
                <a:spcPts val="600"/>
              </a:spcAft>
              <a:buFont typeface="Arial" panose="020B0604020202020204" pitchFamily="34" charset="0"/>
              <a:buChar char="•"/>
            </a:pPr>
            <a:r>
              <a:rPr lang="en-US" sz="2800" dirty="0"/>
              <a:t>Must rotate in to serve</a:t>
            </a:r>
          </a:p>
          <a:p>
            <a:pPr marL="339725" indent="-339725">
              <a:spcAft>
                <a:spcPts val="600"/>
              </a:spcAft>
              <a:buFont typeface="Arial" panose="020B0604020202020204" pitchFamily="34" charset="0"/>
              <a:buChar char="•"/>
            </a:pPr>
            <a:r>
              <a:rPr lang="en-US" sz="2800" dirty="0"/>
              <a:t>3</a:t>
            </a:r>
            <a:r>
              <a:rPr lang="en-US" sz="2800" baseline="30000" dirty="0"/>
              <a:t>rd</a:t>
            </a:r>
            <a:r>
              <a:rPr lang="en-US" sz="2800" dirty="0"/>
              <a:t> game will have a coin toss, again</a:t>
            </a:r>
          </a:p>
          <a:p>
            <a:pPr marL="339725" indent="-339725">
              <a:spcAft>
                <a:spcPts val="600"/>
              </a:spcAft>
              <a:buFont typeface="Arial" panose="020B0604020202020204" pitchFamily="34" charset="0"/>
              <a:buChar char="•"/>
            </a:pPr>
            <a:r>
              <a:rPr lang="en-US" sz="2800" dirty="0"/>
              <a:t>Center line violations called (4</a:t>
            </a:r>
            <a:r>
              <a:rPr lang="en-US" sz="2800" baseline="30000" dirty="0"/>
              <a:t>th</a:t>
            </a:r>
            <a:r>
              <a:rPr lang="en-US" sz="2800" dirty="0"/>
              <a:t> – 6</a:t>
            </a:r>
            <a:r>
              <a:rPr lang="en-US" sz="2800" baseline="30000" dirty="0"/>
              <a:t>th</a:t>
            </a:r>
            <a:r>
              <a:rPr lang="en-US" sz="2800" dirty="0"/>
              <a:t> grade)</a:t>
            </a:r>
          </a:p>
          <a:p>
            <a:pPr marL="339725" indent="-339725">
              <a:spcAft>
                <a:spcPts val="600"/>
              </a:spcAft>
              <a:buFont typeface="Arial" panose="020B0604020202020204" pitchFamily="34" charset="0"/>
              <a:buChar char="•"/>
            </a:pPr>
            <a:endParaRPr lang="en-US" sz="2800" dirty="0"/>
          </a:p>
          <a:p>
            <a:pPr marL="342900" indent="-342900">
              <a:spcBef>
                <a:spcPts val="1200"/>
              </a:spcBef>
              <a:buFont typeface="Arial" panose="020B0604020202020204" pitchFamily="34" charset="0"/>
              <a:buChar char="•"/>
            </a:pPr>
            <a:endParaRPr lang="en-US" sz="2800" dirty="0"/>
          </a:p>
          <a:p>
            <a:pPr>
              <a:spcBef>
                <a:spcPts val="1200"/>
              </a:spcBef>
            </a:pPr>
            <a:endParaRPr lang="en-US" sz="2800" dirty="0"/>
          </a:p>
        </p:txBody>
      </p:sp>
    </p:spTree>
    <p:extLst>
      <p:ext uri="{BB962C8B-B14F-4D97-AF65-F5344CB8AC3E}">
        <p14:creationId xmlns:p14="http://schemas.microsoft.com/office/powerpoint/2010/main" val="4158445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89045" y="296288"/>
            <a:ext cx="8062550" cy="4985980"/>
          </a:xfrm>
          <a:prstGeom prst="rect">
            <a:avLst/>
          </a:prstGeom>
          <a:noFill/>
        </p:spPr>
        <p:txBody>
          <a:bodyPr wrap="square" rtlCol="0">
            <a:spAutoFit/>
          </a:bodyPr>
          <a:lstStyle/>
          <a:p>
            <a:pPr algn="ctr"/>
            <a:r>
              <a:rPr lang="en-US" sz="3600" u="sng" dirty="0"/>
              <a:t>BE PRAYED UP</a:t>
            </a:r>
          </a:p>
          <a:p>
            <a:endParaRPr lang="en-US" sz="2800" dirty="0"/>
          </a:p>
          <a:p>
            <a:pPr marL="457200" indent="-457200">
              <a:buFont typeface="Arial" panose="020B0604020202020204" pitchFamily="34" charset="0"/>
              <a:buChar char="•"/>
            </a:pPr>
            <a:r>
              <a:rPr lang="en-US" sz="2800" dirty="0"/>
              <a:t>This will be challenging.</a:t>
            </a:r>
          </a:p>
          <a:p>
            <a:pPr marL="457200" indent="-457200">
              <a:spcBef>
                <a:spcPts val="1200"/>
              </a:spcBef>
              <a:buFont typeface="Arial" panose="020B0604020202020204" pitchFamily="34" charset="0"/>
              <a:buChar char="•"/>
            </a:pPr>
            <a:r>
              <a:rPr lang="en-US" sz="2800" dirty="0"/>
              <a:t>This will be rewarding.</a:t>
            </a:r>
          </a:p>
          <a:p>
            <a:pPr marL="457200" indent="-457200">
              <a:spcBef>
                <a:spcPts val="1200"/>
              </a:spcBef>
              <a:buFont typeface="Arial" panose="020B0604020202020204" pitchFamily="34" charset="0"/>
              <a:buChar char="•"/>
            </a:pPr>
            <a:r>
              <a:rPr lang="en-US" sz="2800" dirty="0"/>
              <a:t>The players will have questions you may not be ready for or know how to answer. </a:t>
            </a:r>
          </a:p>
          <a:p>
            <a:pPr marL="457200" indent="-457200">
              <a:spcBef>
                <a:spcPts val="1200"/>
              </a:spcBef>
              <a:buFont typeface="Arial" panose="020B0604020202020204" pitchFamily="34" charset="0"/>
              <a:buChar char="•"/>
            </a:pPr>
            <a:r>
              <a:rPr lang="en-US" sz="2800" dirty="0"/>
              <a:t>Parents may complain. If you run into this type of situation, please let us know.  </a:t>
            </a:r>
          </a:p>
          <a:p>
            <a:endParaRPr lang="en-US" sz="2800" dirty="0"/>
          </a:p>
          <a:p>
            <a:pPr algn="ctr"/>
            <a:r>
              <a:rPr lang="en-US" sz="2800" dirty="0"/>
              <a:t>WE ARE PRAYING FOR YOU!</a:t>
            </a:r>
          </a:p>
        </p:txBody>
      </p:sp>
    </p:spTree>
    <p:extLst>
      <p:ext uri="{BB962C8B-B14F-4D97-AF65-F5344CB8AC3E}">
        <p14:creationId xmlns:p14="http://schemas.microsoft.com/office/powerpoint/2010/main" val="1087564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2102</TotalTime>
  <Words>2537</Words>
  <Application>Microsoft Macintosh PowerPoint</Application>
  <PresentationFormat>On-screen Show (4:3)</PresentationFormat>
  <Paragraphs>328</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Palatino Linotype</vt:lpstr>
      <vt:lpstr>Wingdings</vt:lpstr>
      <vt:lpstr>Elemental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ZONE SERVING – 4TH – 6TH</vt:lpstr>
      <vt:lpstr>PowerPoint Presentation</vt:lpstr>
      <vt:lpstr>PowerPoint Presentation</vt:lpstr>
      <vt:lpstr>PowerPoint Presentation</vt:lpstr>
      <vt:lpstr>Game 1</vt:lpstr>
      <vt:lpstr>Game 1 (Rotations)</vt:lpstr>
      <vt:lpstr>Game 2</vt:lpstr>
      <vt:lpstr>Game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bwise</dc:creator>
  <cp:lastModifiedBy>Lauren Young</cp:lastModifiedBy>
  <cp:revision>82</cp:revision>
  <cp:lastPrinted>2015-08-19T18:51:19Z</cp:lastPrinted>
  <dcterms:created xsi:type="dcterms:W3CDTF">2013-08-26T14:33:23Z</dcterms:created>
  <dcterms:modified xsi:type="dcterms:W3CDTF">2022-08-22T22:20:01Z</dcterms:modified>
</cp:coreProperties>
</file>